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4104" r:id="rId2"/>
  </p:sldMasterIdLst>
  <p:notesMasterIdLst>
    <p:notesMasterId r:id="rId41"/>
  </p:notesMasterIdLst>
  <p:handoutMasterIdLst>
    <p:handoutMasterId r:id="rId42"/>
  </p:handoutMasterIdLst>
  <p:sldIdLst>
    <p:sldId id="256" r:id="rId3"/>
    <p:sldId id="257" r:id="rId4"/>
    <p:sldId id="258" r:id="rId5"/>
    <p:sldId id="382" r:id="rId6"/>
    <p:sldId id="259" r:id="rId7"/>
    <p:sldId id="261" r:id="rId8"/>
    <p:sldId id="307" r:id="rId9"/>
    <p:sldId id="391" r:id="rId10"/>
    <p:sldId id="308" r:id="rId11"/>
    <p:sldId id="309" r:id="rId12"/>
    <p:sldId id="310" r:id="rId13"/>
    <p:sldId id="378" r:id="rId14"/>
    <p:sldId id="318" r:id="rId15"/>
    <p:sldId id="319" r:id="rId16"/>
    <p:sldId id="312" r:id="rId17"/>
    <p:sldId id="313" r:id="rId18"/>
    <p:sldId id="314" r:id="rId19"/>
    <p:sldId id="315" r:id="rId20"/>
    <p:sldId id="316" r:id="rId21"/>
    <p:sldId id="317" r:id="rId22"/>
    <p:sldId id="320" r:id="rId23"/>
    <p:sldId id="321" r:id="rId24"/>
    <p:sldId id="322" r:id="rId25"/>
    <p:sldId id="323" r:id="rId26"/>
    <p:sldId id="324" r:id="rId27"/>
    <p:sldId id="325" r:id="rId28"/>
    <p:sldId id="326" r:id="rId29"/>
    <p:sldId id="327" r:id="rId30"/>
    <p:sldId id="328" r:id="rId31"/>
    <p:sldId id="329" r:id="rId32"/>
    <p:sldId id="330" r:id="rId33"/>
    <p:sldId id="293" r:id="rId34"/>
    <p:sldId id="294" r:id="rId35"/>
    <p:sldId id="295" r:id="rId36"/>
    <p:sldId id="392" r:id="rId37"/>
    <p:sldId id="393" r:id="rId38"/>
    <p:sldId id="396" r:id="rId39"/>
    <p:sldId id="380" r:id="rId40"/>
  </p:sldIdLst>
  <p:sldSz cx="9144000" cy="6858000" type="screen4x3"/>
  <p:notesSz cx="6735763" cy="9799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87">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420" autoAdjust="0"/>
  </p:normalViewPr>
  <p:slideViewPr>
    <p:cSldViewPr showGuides="1">
      <p:cViewPr varScale="1">
        <p:scale>
          <a:sx n="61" d="100"/>
          <a:sy n="61" d="100"/>
        </p:scale>
        <p:origin x="918" y="5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770"/>
    </p:cViewPr>
  </p:sorterViewPr>
  <p:notesViewPr>
    <p:cSldViewPr>
      <p:cViewPr varScale="1">
        <p:scale>
          <a:sx n="62" d="100"/>
          <a:sy n="62" d="100"/>
        </p:scale>
        <p:origin x="-2910" y="-90"/>
      </p:cViewPr>
      <p:guideLst>
        <p:guide orient="horz" pos="3087"/>
        <p:guide pos="212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8831" cy="48998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4" y="0"/>
            <a:ext cx="2918831" cy="489982"/>
          </a:xfrm>
          <a:prstGeom prst="rect">
            <a:avLst/>
          </a:prstGeom>
        </p:spPr>
        <p:txBody>
          <a:bodyPr vert="horz" lIns="91440" tIns="45720" rIns="91440" bIns="45720" rtlCol="0"/>
          <a:lstStyle>
            <a:lvl1pPr algn="r">
              <a:defRPr sz="1200"/>
            </a:lvl1pPr>
          </a:lstStyle>
          <a:p>
            <a:fld id="{7825EDE7-70E4-4F13-8154-14146BB3F81F}" type="datetimeFigureOut">
              <a:rPr lang="en-US" smtClean="0"/>
              <a:pPr/>
              <a:t>2/11/2019</a:t>
            </a:fld>
            <a:endParaRPr lang="en-US"/>
          </a:p>
        </p:txBody>
      </p:sp>
      <p:sp>
        <p:nvSpPr>
          <p:cNvPr id="4" name="Footer Placeholder 3"/>
          <p:cNvSpPr>
            <a:spLocks noGrp="1"/>
          </p:cNvSpPr>
          <p:nvPr>
            <p:ph type="ftr" sz="quarter" idx="2"/>
          </p:nvPr>
        </p:nvSpPr>
        <p:spPr>
          <a:xfrm>
            <a:off x="1" y="9307955"/>
            <a:ext cx="2918831" cy="48998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4" y="9307955"/>
            <a:ext cx="2918831" cy="489982"/>
          </a:xfrm>
          <a:prstGeom prst="rect">
            <a:avLst/>
          </a:prstGeom>
        </p:spPr>
        <p:txBody>
          <a:bodyPr vert="horz" lIns="91440" tIns="45720" rIns="91440" bIns="45720" rtlCol="0" anchor="b"/>
          <a:lstStyle>
            <a:lvl1pPr algn="r">
              <a:defRPr sz="1200"/>
            </a:lvl1pPr>
          </a:lstStyle>
          <a:p>
            <a:fld id="{47FA3A98-E0F2-49B7-9FC2-DA9949705D54}" type="slidenum">
              <a:rPr lang="en-US" smtClean="0"/>
              <a:pPr/>
              <a:t>‹#›</a:t>
            </a:fld>
            <a:endParaRPr lang="en-US"/>
          </a:p>
        </p:txBody>
      </p:sp>
    </p:spTree>
    <p:extLst>
      <p:ext uri="{BB962C8B-B14F-4D97-AF65-F5344CB8AC3E}">
        <p14:creationId xmlns:p14="http://schemas.microsoft.com/office/powerpoint/2010/main" val="26523910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8831" cy="48998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4" y="0"/>
            <a:ext cx="2918831" cy="489982"/>
          </a:xfrm>
          <a:prstGeom prst="rect">
            <a:avLst/>
          </a:prstGeom>
        </p:spPr>
        <p:txBody>
          <a:bodyPr vert="horz" lIns="91440" tIns="45720" rIns="91440" bIns="45720" rtlCol="0"/>
          <a:lstStyle>
            <a:lvl1pPr algn="r">
              <a:defRPr sz="1200"/>
            </a:lvl1pPr>
          </a:lstStyle>
          <a:p>
            <a:fld id="{A4645BCC-531B-4FEE-A54B-F69D4F485FAE}" type="datetimeFigureOut">
              <a:rPr lang="en-US" smtClean="0"/>
              <a:pPr/>
              <a:t>2/11/2019</a:t>
            </a:fld>
            <a:endParaRPr lang="en-US"/>
          </a:p>
        </p:txBody>
      </p:sp>
      <p:sp>
        <p:nvSpPr>
          <p:cNvPr id="4" name="Slide Image Placeholder 3"/>
          <p:cNvSpPr>
            <a:spLocks noGrp="1" noRot="1" noChangeAspect="1"/>
          </p:cNvSpPr>
          <p:nvPr>
            <p:ph type="sldImg" idx="2"/>
          </p:nvPr>
        </p:nvSpPr>
        <p:spPr>
          <a:xfrm>
            <a:off x="917575" y="735013"/>
            <a:ext cx="4900613" cy="36750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54829"/>
            <a:ext cx="5388610" cy="44098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307955"/>
            <a:ext cx="2918831" cy="48998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4" y="9307955"/>
            <a:ext cx="2918831" cy="489982"/>
          </a:xfrm>
          <a:prstGeom prst="rect">
            <a:avLst/>
          </a:prstGeom>
        </p:spPr>
        <p:txBody>
          <a:bodyPr vert="horz" lIns="91440" tIns="45720" rIns="91440" bIns="45720" rtlCol="0" anchor="b"/>
          <a:lstStyle>
            <a:lvl1pPr algn="r">
              <a:defRPr sz="1200"/>
            </a:lvl1pPr>
          </a:lstStyle>
          <a:p>
            <a:fld id="{6B7BDCA7-B7EA-4B95-9911-023D420ABC53}" type="slidenum">
              <a:rPr lang="en-US" smtClean="0"/>
              <a:pPr/>
              <a:t>‹#›</a:t>
            </a:fld>
            <a:endParaRPr lang="en-US"/>
          </a:p>
        </p:txBody>
      </p:sp>
    </p:spTree>
    <p:extLst>
      <p:ext uri="{BB962C8B-B14F-4D97-AF65-F5344CB8AC3E}">
        <p14:creationId xmlns:p14="http://schemas.microsoft.com/office/powerpoint/2010/main" val="48126889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35013"/>
            <a:ext cx="4900613" cy="3675062"/>
          </a:xfrm>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73831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Tree>
    <p:extLst>
      <p:ext uri="{BB962C8B-B14F-4D97-AF65-F5344CB8AC3E}">
        <p14:creationId xmlns:p14="http://schemas.microsoft.com/office/powerpoint/2010/main" val="2364171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25458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35013"/>
            <a:ext cx="4900613" cy="3675062"/>
          </a:xfrm>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582245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514717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11446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35013"/>
            <a:ext cx="4900613" cy="3675062"/>
          </a:xfrm>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92338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193F894-3D1E-405F-8128-1AB777361C91}" type="datetimeFigureOut">
              <a:rPr lang="en-US" smtClean="0"/>
              <a:pPr/>
              <a:t>2/11/2019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193F894-3D1E-405F-8128-1AB777361C91}" type="datetimeFigureOut">
              <a:rPr lang="en-US" smtClean="0"/>
              <a:pPr/>
              <a:t>2/11/2019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193F894-3D1E-405F-8128-1AB777361C91}" type="datetimeFigureOut">
              <a:rPr lang="en-US" smtClean="0"/>
              <a:pPr/>
              <a:t>2/11/2019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34E4EF35-A451-4471-8947-4F170B9A69EF}" type="datetime1">
              <a:rPr lang="en-US" smtClean="0"/>
              <a:pPr/>
              <a:t>2/11/2019</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7EBEF8A-2117-49D4-9215-0E5533AB140D}"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95AADB-F3CB-4C14-B6FA-0CF3A5AEB5AB}" type="datetime1">
              <a:rPr lang="en-US" smtClean="0"/>
              <a:pPr/>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1C676B-CAA4-444E-9A01-FFD46837D06B}" type="datetime1">
              <a:rPr lang="en-US" smtClean="0"/>
              <a:pPr/>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BEF8A-2117-49D4-9215-0E5533AB140D}"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5C96F92-6CDF-414D-9DCB-57A4B2FC9060}" type="datetime1">
              <a:rPr lang="en-US" smtClean="0"/>
              <a:pPr/>
              <a:t>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C2D2229-2B65-413F-AB61-0144FEFF31B9}" type="datetime1">
              <a:rPr lang="en-US" smtClean="0"/>
              <a:pPr/>
              <a:t>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681299-46CF-4503-857E-1664CFBECEEB}" type="datetime1">
              <a:rPr lang="en-US" smtClean="0"/>
              <a:pPr/>
              <a:t>2/11/2019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926C859F-E9EF-4DEF-8E5B-092F450DA5D7}" type="datetime1">
              <a:rPr lang="en-US" smtClean="0"/>
              <a:pPr/>
              <a:t>2/11/2019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EBEF8A-2117-49D4-9215-0E5533AB140D}"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04A4C2-E056-4ADF-BDBA-4D2AC74A4F8B}" type="datetime1">
              <a:rPr lang="en-US" smtClean="0"/>
              <a:pPr/>
              <a:t>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193F894-3D1E-405F-8128-1AB777361C91}" type="datetimeFigureOut">
              <a:rPr lang="en-US" smtClean="0"/>
              <a:pPr/>
              <a:t>2/11/2019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E24BB26-78D5-4416-B847-55B2123CC51D}" type="datetime1">
              <a:rPr lang="en-US" smtClean="0"/>
              <a:pPr/>
              <a:t>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BEF8A-2117-49D4-9215-0E5533AB140D}"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24D128-4D7B-432F-B37E-BEC33CCBE9B8}" type="datetime1">
              <a:rPr lang="en-US" smtClean="0"/>
              <a:pPr/>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0D6A26-A51F-4F10-919B-CE4364EF3BCF}" type="datetime1">
              <a:rPr lang="en-US" smtClean="0"/>
              <a:pPr/>
              <a:t>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BEF8A-2117-49D4-9215-0E5533AB14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93F894-3D1E-405F-8128-1AB777361C91}" type="datetimeFigureOut">
              <a:rPr lang="en-US" smtClean="0"/>
              <a:pPr/>
              <a:t>2/11/2019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193F894-3D1E-405F-8128-1AB777361C91}" type="datetimeFigureOut">
              <a:rPr lang="en-US" smtClean="0"/>
              <a:pPr/>
              <a:t>2/11/2019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193F894-3D1E-405F-8128-1AB777361C91}" type="datetimeFigureOut">
              <a:rPr lang="en-US" smtClean="0"/>
              <a:pPr/>
              <a:t>2/11/2019</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193F894-3D1E-405F-8128-1AB777361C91}" type="datetimeFigureOut">
              <a:rPr lang="en-US" smtClean="0"/>
              <a:pPr/>
              <a:t>2/11/2019</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3F894-3D1E-405F-8128-1AB777361C91}" type="datetimeFigureOut">
              <a:rPr lang="en-US" smtClean="0"/>
              <a:pPr/>
              <a:t>2/11/2019</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93F894-3D1E-405F-8128-1AB777361C91}" type="datetimeFigureOut">
              <a:rPr lang="en-US" smtClean="0"/>
              <a:pPr/>
              <a:t>2/11/2019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93F894-3D1E-405F-8128-1AB777361C91}" type="datetimeFigureOut">
              <a:rPr lang="en-US" smtClean="0"/>
              <a:pPr/>
              <a:t>2/11/2019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24462AD-03F6-4E69-BD45-525B1EC30BE8}" type="slidenum">
              <a:rPr lang="en-MY" smtClean="0"/>
              <a:pPr/>
              <a:t>‹#›</a:t>
            </a:fld>
            <a:endParaRPr lang="en-M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3F894-3D1E-405F-8128-1AB777361C91}" type="datetimeFigureOut">
              <a:rPr lang="en-US" smtClean="0"/>
              <a:pPr/>
              <a:t>2/11/2019</a:t>
            </a:fld>
            <a:endParaRPr lang="en-MY"/>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4462AD-03F6-4E69-BD45-525B1EC30BE8}" type="slidenum">
              <a:rPr lang="en-MY" smtClean="0"/>
              <a:pPr/>
              <a:t>‹#›</a:t>
            </a:fld>
            <a:endParaRPr lang="en-MY"/>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193F894-3D1E-405F-8128-1AB777361C91}" type="datetimeFigureOut">
              <a:rPr lang="en-US" smtClean="0"/>
              <a:pPr/>
              <a:t>2/11/2019</a:t>
            </a:fld>
            <a:endParaRPr lang="en-MY"/>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MY"/>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24462AD-03F6-4E69-BD45-525B1EC30BE8}" type="slidenum">
              <a:rPr lang="en-MY" smtClean="0"/>
              <a:pPr/>
              <a:t>‹#›</a:t>
            </a:fld>
            <a:endParaRPr lang="en-MY"/>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utemedu-my.sharepoint.com/:b:/g/personal/k_anwar_utem_edu_my/EROVATcgMxhPsNJv8Li1g8EBDFCVqzLUxdpfwJnvr6sE0Q?e=73LvJg"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prpm.dbp.gov.my/Cari1?keyword=berhemat" TargetMode="External"/><Relationship Id="rId2" Type="http://schemas.openxmlformats.org/officeDocument/2006/relationships/hyperlink" Target="http://prpm.dbp.gov.my/cari1?keyword=tadbir+urus" TargetMode="External"/><Relationship Id="rId1" Type="http://schemas.openxmlformats.org/officeDocument/2006/relationships/slideLayout" Target="../slideLayouts/slideLayout13.xml"/><Relationship Id="rId4" Type="http://schemas.openxmlformats.org/officeDocument/2006/relationships/hyperlink" Target="Dokumen%20Sokongan/Definisi%20berhemat.docx"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8" Type="http://schemas.openxmlformats.org/officeDocument/2006/relationships/hyperlink" Target="http://bendahari.utem.edu.my/ms/9-umum/116-ub-utama.html#upe" TargetMode="External"/><Relationship Id="rId3" Type="http://schemas.openxmlformats.org/officeDocument/2006/relationships/hyperlink" Target="http://bendahari.utem.edu.my/ms/9-umum/116-ub-utama.html#upsppr" TargetMode="External"/><Relationship Id="rId7" Type="http://schemas.openxmlformats.org/officeDocument/2006/relationships/hyperlink" Target="http://bendahari.utem.edu.my/ms/9-umum/116-ub-utama.html#up" TargetMode="External"/><Relationship Id="rId12" Type="http://schemas.openxmlformats.org/officeDocument/2006/relationships/hyperlink" Target="http://bendahari.utem.edu.my/ms/9-umum/116-ub-utama.html#ugp"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hyperlink" Target="http://bendahari.utem.edu.my/ms/carta-organisasi.html" TargetMode="External"/><Relationship Id="rId11" Type="http://schemas.openxmlformats.org/officeDocument/2006/relationships/hyperlink" Target="http://bendahari.utem.edu.my/ms/9-umum/116-ub-utama.html#utp" TargetMode="External"/><Relationship Id="rId5" Type="http://schemas.openxmlformats.org/officeDocument/2006/relationships/hyperlink" Target="http://bendahari.utem.edu.my/ms/9-umum/62-urabp-utama.html" TargetMode="External"/><Relationship Id="rId10" Type="http://schemas.openxmlformats.org/officeDocument/2006/relationships/hyperlink" Target="http://bendahari.utem.edu.my/ms/9-umum/116-ub-utama.html#ubap" TargetMode="External"/><Relationship Id="rId4" Type="http://schemas.openxmlformats.org/officeDocument/2006/relationships/hyperlink" Target="http://bendahari.utem.edu.my/ms/9-umum/116-ub-utama.html#ub" TargetMode="External"/><Relationship Id="rId9" Type="http://schemas.openxmlformats.org/officeDocument/2006/relationships/hyperlink" Target="http://bendahari.utem.edu.my/m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bendahari.utem.edu.my/ms/peraturan-kewangan,-rujukan-dan-borang/pekeliling/442-pk-3-2017-skim-pinjaman-komputer-dan-telefon-pintar-universiti-teknikal-malaysia-melaka-pekeliling-ini-membatalkan-pb-bil-8-2012,-spb-bil-8-2014-dan-spb-bil-10-2015/file.html" TargetMode="External"/><Relationship Id="rId2" Type="http://schemas.openxmlformats.org/officeDocument/2006/relationships/hyperlink" Target="http://bendahari.utem.edu.my/ms/peraturan-kewangan,-rujukan-dan-borang/pekeliling/472-pk-10-2018-skim-pembiayaan-kenderaan.html" TargetMode="Externa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8" Type="http://schemas.openxmlformats.org/officeDocument/2006/relationships/hyperlink" Target="https://www.facebook.com/UTeM.Bendahari/?eid=ARDPw-0S-_UA49WM7Ef87ITTtfUk8OwFyTek9W2JGVd08aOyTsiXKdI5exBBQtcsMcSDxzBxRnazSDUg" TargetMode="External"/><Relationship Id="rId3" Type="http://schemas.openxmlformats.org/officeDocument/2006/relationships/hyperlink" Target="http://bendahari.utem.edu.my/ms/hubungi.html" TargetMode="External"/><Relationship Id="rId7" Type="http://schemas.openxmlformats.org/officeDocument/2006/relationships/image" Target="../media/image3.png"/><Relationship Id="rId2" Type="http://schemas.openxmlformats.org/officeDocument/2006/relationships/hyperlink" Target="http://bendahari.utem.edu.my/ms/" TargetMode="External"/><Relationship Id="rId1" Type="http://schemas.openxmlformats.org/officeDocument/2006/relationships/slideLayout" Target="../slideLayouts/slideLayout13.xml"/><Relationship Id="rId6" Type="http://schemas.openxmlformats.org/officeDocument/2006/relationships/hyperlink" Target="https://www.youtube.com/channel/UCmDBUYcE-Zyxl74cDkmz6_g" TargetMode="External"/><Relationship Id="rId11" Type="http://schemas.openxmlformats.org/officeDocument/2006/relationships/image" Target="../media/image6.png"/><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hyperlink" Target="https://www.instagram.com/pejabatbendahari_utem/" TargetMode="External"/><Relationship Id="rId9" Type="http://schemas.openxmlformats.org/officeDocument/2006/relationships/image" Target="../media/image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2994" y="838200"/>
            <a:ext cx="7406640" cy="1472184"/>
          </a:xfrm>
        </p:spPr>
        <p:txBody>
          <a:bodyPr>
            <a:noAutofit/>
          </a:bodyPr>
          <a:lstStyle/>
          <a:p>
            <a:pPr algn="ctr"/>
            <a:r>
              <a:rPr lang="en-US" sz="3600" dirty="0" smtClean="0">
                <a:solidFill>
                  <a:srgbClr val="FFC000"/>
                </a:solidFill>
                <a:latin typeface="Arial" pitchFamily="34" charset="0"/>
                <a:cs typeface="Arial" pitchFamily="34" charset="0"/>
              </a:rPr>
              <a:t>PROGRAM </a:t>
            </a:r>
            <a:r>
              <a:rPr lang="en-US" sz="3600" dirty="0" err="1" smtClean="0">
                <a:solidFill>
                  <a:srgbClr val="FFC000"/>
                </a:solidFill>
                <a:latin typeface="Arial" pitchFamily="34" charset="0"/>
                <a:cs typeface="Arial" pitchFamily="34" charset="0"/>
              </a:rPr>
              <a:t>UTeM</a:t>
            </a:r>
            <a:r>
              <a:rPr lang="en-US" sz="3600" dirty="0" smtClean="0">
                <a:solidFill>
                  <a:srgbClr val="FFC000"/>
                </a:solidFill>
                <a:latin typeface="Arial" pitchFamily="34" charset="0"/>
                <a:cs typeface="Arial" pitchFamily="34" charset="0"/>
              </a:rPr>
              <a:t> TERBILANG</a:t>
            </a:r>
            <a:br>
              <a:rPr lang="en-US" sz="3600" dirty="0" smtClean="0">
                <a:solidFill>
                  <a:srgbClr val="FFC000"/>
                </a:solidFill>
                <a:latin typeface="Arial" pitchFamily="34" charset="0"/>
                <a:cs typeface="Arial" pitchFamily="34" charset="0"/>
              </a:rPr>
            </a:br>
            <a:r>
              <a:rPr lang="en-US" sz="2000" dirty="0" smtClean="0">
                <a:solidFill>
                  <a:srgbClr val="FFC000"/>
                </a:solidFill>
                <a:latin typeface="Arial" pitchFamily="34" charset="0"/>
                <a:cs typeface="Arial" pitchFamily="34" charset="0"/>
              </a:rPr>
              <a:t>TADBIR URUS PENGURUSAN KEWANGAN UNIVERSITI</a:t>
            </a:r>
            <a:endParaRPr lang="en-US" sz="3600" dirty="0">
              <a:solidFill>
                <a:srgbClr val="FFC000"/>
              </a:solidFill>
              <a:latin typeface="Arial" pitchFamily="34" charset="0"/>
              <a:cs typeface="Arial" pitchFamily="34" charset="0"/>
            </a:endParaRPr>
          </a:p>
        </p:txBody>
      </p:sp>
      <p:sp>
        <p:nvSpPr>
          <p:cNvPr id="3" name="Subtitle 2"/>
          <p:cNvSpPr>
            <a:spLocks noGrp="1"/>
          </p:cNvSpPr>
          <p:nvPr>
            <p:ph type="subTitle" idx="1"/>
          </p:nvPr>
        </p:nvSpPr>
        <p:spPr>
          <a:xfrm>
            <a:off x="1995914" y="3352800"/>
            <a:ext cx="6400800" cy="1752600"/>
          </a:xfrm>
        </p:spPr>
        <p:txBody>
          <a:bodyPr>
            <a:noAutofit/>
          </a:bodyPr>
          <a:lstStyle/>
          <a:p>
            <a:pPr algn="ctr">
              <a:spcBef>
                <a:spcPts val="0"/>
              </a:spcBef>
            </a:pPr>
            <a:r>
              <a:rPr lang="en-US" sz="2400" b="1" dirty="0" smtClean="0">
                <a:effectLst>
                  <a:outerShdw blurRad="38100" dist="38100" dir="2700000" algn="tl">
                    <a:srgbClr val="000000">
                      <a:alpha val="43137"/>
                    </a:srgbClr>
                  </a:outerShdw>
                </a:effectLst>
                <a:latin typeface="Arial" pitchFamily="34" charset="0"/>
                <a:cs typeface="Arial" pitchFamily="34" charset="0"/>
              </a:rPr>
              <a:t>BENDAHARI</a:t>
            </a:r>
            <a:endParaRPr lang="en-US" sz="2400" b="1" dirty="0" smtClean="0">
              <a:effectLst>
                <a:outerShdw blurRad="38100" dist="38100" dir="2700000" algn="tl">
                  <a:srgbClr val="000000">
                    <a:alpha val="43137"/>
                  </a:srgbClr>
                </a:outerShdw>
              </a:effectLst>
              <a:latin typeface="Arial" pitchFamily="34" charset="0"/>
              <a:cs typeface="Arial" pitchFamily="34" charset="0"/>
            </a:endParaRPr>
          </a:p>
          <a:p>
            <a:pPr algn="ctr">
              <a:spcBef>
                <a:spcPts val="0"/>
              </a:spcBef>
              <a:tabLst>
                <a:tab pos="3087688" algn="l"/>
              </a:tabLst>
            </a:pPr>
            <a:r>
              <a:rPr lang="en-US" sz="2400" b="1" dirty="0" smtClean="0">
                <a:effectLst>
                  <a:outerShdw blurRad="38100" dist="38100" dir="2700000" algn="tl">
                    <a:srgbClr val="000000">
                      <a:alpha val="43137"/>
                    </a:srgbClr>
                  </a:outerShdw>
                </a:effectLst>
                <a:latin typeface="Arial" pitchFamily="34" charset="0"/>
                <a:cs typeface="Arial" pitchFamily="34" charset="0"/>
              </a:rPr>
              <a:t>Dewan </a:t>
            </a:r>
            <a:r>
              <a:rPr lang="en-US" sz="2400" b="1" dirty="0" err="1" smtClean="0">
                <a:effectLst>
                  <a:outerShdw blurRad="38100" dist="38100" dir="2700000" algn="tl">
                    <a:srgbClr val="000000">
                      <a:alpha val="43137"/>
                    </a:srgbClr>
                  </a:outerShdw>
                </a:effectLst>
                <a:latin typeface="Arial" pitchFamily="34" charset="0"/>
                <a:cs typeface="Arial" pitchFamily="34" charset="0"/>
              </a:rPr>
              <a:t>Canselor</a:t>
            </a:r>
            <a:r>
              <a:rPr lang="en-US" sz="2400" b="1" dirty="0" smtClean="0">
                <a:effectLst>
                  <a:outerShdw blurRad="38100" dist="38100" dir="2700000" algn="tl">
                    <a:srgbClr val="000000">
                      <a:alpha val="43137"/>
                    </a:srgbClr>
                  </a:outerShdw>
                </a:effectLst>
                <a:latin typeface="Arial" pitchFamily="34" charset="0"/>
                <a:cs typeface="Arial" pitchFamily="34" charset="0"/>
              </a:rPr>
              <a:t> </a:t>
            </a:r>
            <a:r>
              <a:rPr lang="en-US" sz="2400" b="1" dirty="0" err="1" smtClean="0">
                <a:effectLst>
                  <a:outerShdw blurRad="38100" dist="38100" dir="2700000" algn="tl">
                    <a:srgbClr val="000000">
                      <a:alpha val="43137"/>
                    </a:srgbClr>
                  </a:outerShdw>
                </a:effectLst>
                <a:latin typeface="Arial" pitchFamily="34" charset="0"/>
                <a:cs typeface="Arial" pitchFamily="34" charset="0"/>
              </a:rPr>
              <a:t>UTeM</a:t>
            </a:r>
            <a:endParaRPr lang="en-US" sz="2400" b="1" baseline="0" dirty="0" smtClean="0">
              <a:effectLst>
                <a:outerShdw blurRad="38100" dist="38100" dir="2700000" algn="tl">
                  <a:srgbClr val="000000">
                    <a:alpha val="43137"/>
                  </a:srgbClr>
                </a:outerShdw>
              </a:effectLst>
              <a:latin typeface="Arial" pitchFamily="34" charset="0"/>
              <a:cs typeface="Arial" pitchFamily="34" charset="0"/>
            </a:endParaRPr>
          </a:p>
          <a:p>
            <a:pPr algn="ctr">
              <a:spcBef>
                <a:spcPts val="0"/>
              </a:spcBef>
            </a:pPr>
            <a:r>
              <a:rPr lang="en-US" sz="2400" b="1" dirty="0" smtClean="0">
                <a:effectLst>
                  <a:outerShdw blurRad="38100" dist="38100" dir="2700000" algn="tl">
                    <a:srgbClr val="000000">
                      <a:alpha val="43137"/>
                    </a:srgbClr>
                  </a:outerShdw>
                </a:effectLst>
                <a:latin typeface="Arial" pitchFamily="34" charset="0"/>
                <a:cs typeface="Arial" pitchFamily="34" charset="0"/>
              </a:rPr>
              <a:t>12 </a:t>
            </a:r>
            <a:r>
              <a:rPr lang="en-US" sz="2400" b="1" dirty="0" err="1" smtClean="0">
                <a:effectLst>
                  <a:outerShdw blurRad="38100" dist="38100" dir="2700000" algn="tl">
                    <a:srgbClr val="000000">
                      <a:alpha val="43137"/>
                    </a:srgbClr>
                  </a:outerShdw>
                </a:effectLst>
                <a:latin typeface="Arial" pitchFamily="34" charset="0"/>
                <a:cs typeface="Arial" pitchFamily="34" charset="0"/>
              </a:rPr>
              <a:t>Februari</a:t>
            </a:r>
            <a:r>
              <a:rPr lang="en-US" sz="2400" b="1" dirty="0" smtClean="0">
                <a:effectLst>
                  <a:outerShdw blurRad="38100" dist="38100" dir="2700000" algn="tl">
                    <a:srgbClr val="000000">
                      <a:alpha val="43137"/>
                    </a:srgbClr>
                  </a:outerShdw>
                </a:effectLst>
                <a:latin typeface="Arial" pitchFamily="34" charset="0"/>
                <a:cs typeface="Arial" pitchFamily="34" charset="0"/>
              </a:rPr>
              <a:t> </a:t>
            </a:r>
            <a:r>
              <a:rPr lang="en-US" sz="2400" b="1" baseline="0" dirty="0" smtClean="0">
                <a:effectLst>
                  <a:outerShdw blurRad="38100" dist="38100" dir="2700000" algn="tl">
                    <a:srgbClr val="000000">
                      <a:alpha val="43137"/>
                    </a:srgbClr>
                  </a:outerShdw>
                </a:effectLst>
                <a:latin typeface="Arial" pitchFamily="34" charset="0"/>
                <a:cs typeface="Arial" pitchFamily="34" charset="0"/>
              </a:rPr>
              <a:t>2019</a:t>
            </a:r>
          </a:p>
          <a:p>
            <a:pPr algn="ctr">
              <a:spcBef>
                <a:spcPts val="0"/>
              </a:spcBef>
            </a:pPr>
            <a:r>
              <a:rPr lang="en-US" sz="2400" b="1" dirty="0">
                <a:effectLst>
                  <a:outerShdw blurRad="38100" dist="38100" dir="2700000" algn="tl">
                    <a:srgbClr val="000000">
                      <a:alpha val="43137"/>
                    </a:srgbClr>
                  </a:outerShdw>
                </a:effectLst>
                <a:latin typeface="Arial" pitchFamily="34" charset="0"/>
                <a:cs typeface="Arial" pitchFamily="34" charset="0"/>
              </a:rPr>
              <a:t>9</a:t>
            </a:r>
            <a:r>
              <a:rPr lang="en-US" sz="2400" b="1" dirty="0" smtClean="0">
                <a:effectLst>
                  <a:outerShdw blurRad="38100" dist="38100" dir="2700000" algn="tl">
                    <a:srgbClr val="000000">
                      <a:alpha val="43137"/>
                    </a:srgbClr>
                  </a:outerShdw>
                </a:effectLst>
                <a:latin typeface="Arial" pitchFamily="34" charset="0"/>
                <a:cs typeface="Arial" pitchFamily="34" charset="0"/>
              </a:rPr>
              <a:t>.00 </a:t>
            </a:r>
            <a:r>
              <a:rPr lang="en-US" sz="2400" b="1" dirty="0" err="1" smtClean="0">
                <a:effectLst>
                  <a:outerShdw blurRad="38100" dist="38100" dir="2700000" algn="tl">
                    <a:srgbClr val="000000">
                      <a:alpha val="43137"/>
                    </a:srgbClr>
                  </a:outerShdw>
                </a:effectLst>
                <a:latin typeface="Arial" pitchFamily="34" charset="0"/>
                <a:cs typeface="Arial" pitchFamily="34" charset="0"/>
              </a:rPr>
              <a:t>pg</a:t>
            </a:r>
            <a:r>
              <a:rPr lang="en-US" sz="2400" b="1" dirty="0" smtClean="0">
                <a:effectLst>
                  <a:outerShdw blurRad="38100" dist="38100" dir="2700000" algn="tl">
                    <a:srgbClr val="000000">
                      <a:alpha val="43137"/>
                    </a:srgbClr>
                  </a:outerShdw>
                </a:effectLst>
                <a:latin typeface="Arial" pitchFamily="34" charset="0"/>
                <a:cs typeface="Arial" pitchFamily="34" charset="0"/>
              </a:rPr>
              <a:t> – 11.00 </a:t>
            </a:r>
            <a:r>
              <a:rPr lang="en-US" sz="2400" b="1" dirty="0" err="1" smtClean="0">
                <a:effectLst>
                  <a:outerShdw blurRad="38100" dist="38100" dir="2700000" algn="tl">
                    <a:srgbClr val="000000">
                      <a:alpha val="43137"/>
                    </a:srgbClr>
                  </a:outerShdw>
                </a:effectLst>
                <a:latin typeface="Arial" pitchFamily="34" charset="0"/>
                <a:cs typeface="Arial" pitchFamily="34" charset="0"/>
              </a:rPr>
              <a:t>pg</a:t>
            </a:r>
            <a:endParaRPr lang="en-US" sz="2400" b="1" baseline="0" dirty="0" smtClean="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a:bodyPr>
          <a:lstStyle/>
          <a:p>
            <a:pPr>
              <a:lnSpc>
                <a:spcPct val="150000"/>
              </a:lnSpc>
            </a:pPr>
            <a:r>
              <a:rPr lang="en-US" sz="2400">
                <a:latin typeface="Arial" charset="0"/>
              </a:rPr>
              <a:t>Perlembagaan Persekutuan</a:t>
            </a:r>
          </a:p>
          <a:p>
            <a:pPr lvl="1">
              <a:lnSpc>
                <a:spcPct val="150000"/>
              </a:lnSpc>
            </a:pPr>
            <a:r>
              <a:rPr lang="en-US" sz="2000" b="0">
                <a:latin typeface="Arial" charset="0"/>
              </a:rPr>
              <a:t>Bahagian VII Peruntukan Kewangan telah menggariskan beberapa peruntukan yang penting mengenai pengurusan kewangan negara, termasuklah mengenai larangan kutipan cukai kecuali dibenarkan oleh undang-undang, penyediaan penyata kewangan, perlantikan Ketua Audit Negara, kuasa dan tanggungjawab Ketua Audit Negara dan lain-lain lagi (Para 96 – 112)</a:t>
            </a:r>
          </a:p>
        </p:txBody>
      </p:sp>
      <p:sp>
        <p:nvSpPr>
          <p:cNvPr id="4" name="Slide Number Placeholder 5"/>
          <p:cNvSpPr>
            <a:spLocks noGrp="1"/>
          </p:cNvSpPr>
          <p:nvPr>
            <p:ph type="sldNum" sz="quarter" idx="12"/>
          </p:nvPr>
        </p:nvSpPr>
        <p:spPr/>
        <p:txBody>
          <a:bodyPr/>
          <a:lstStyle/>
          <a:p>
            <a:fld id="{1DC86F3E-7F7D-4CC7-A8B4-7B7F183BC862}" type="slidenum">
              <a:rPr lang="en-US"/>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Autofit/>
          </a:bodyPr>
          <a:lstStyle/>
          <a:p>
            <a:pPr>
              <a:lnSpc>
                <a:spcPct val="150000"/>
              </a:lnSpc>
            </a:pPr>
            <a:r>
              <a:rPr lang="en-US" sz="2400">
                <a:latin typeface="Arial" charset="0"/>
              </a:rPr>
              <a:t>Akta Prosedur Kewangan 1957</a:t>
            </a:r>
          </a:p>
          <a:p>
            <a:pPr lvl="1">
              <a:lnSpc>
                <a:spcPct val="140000"/>
              </a:lnSpc>
            </a:pPr>
            <a:r>
              <a:rPr lang="ms-MY" sz="2000" b="0">
                <a:latin typeface="Arial" charset="0"/>
                <a:cs typeface="Arial" charset="0"/>
              </a:rPr>
              <a:t>Seksyen 15A (1) Akta Prosedur Kewangan 1957 menjelaskan bahawa pegawai pengawal bertanggungjawab mengawal, tertakluk kepada apa-apa arahan yang diberi oleh pihak berkuasa kewangan, perbelanjaan yang dibenarkan di bawah maksud itu dan menjadi </a:t>
            </a:r>
            <a:r>
              <a:rPr lang="ms-MY" sz="2000" b="0" u="sng">
                <a:latin typeface="Arial" charset="0"/>
                <a:cs typeface="Arial" charset="0"/>
              </a:rPr>
              <a:t>ketua pegawai perakaunan</a:t>
            </a:r>
            <a:r>
              <a:rPr lang="ms-MY" sz="2000" b="0">
                <a:latin typeface="Arial" charset="0"/>
                <a:cs typeface="Arial" charset="0"/>
              </a:rPr>
              <a:t> mengenai semua wang awam yang telah dipungut, diterima atau dibelanjakan dan semua stor awam yang telah diterima, dipegang atau dilupuskan oleh atau kerana jabatan atau perkhidmatan yang untuknya maksud itu diperuntukkan.</a:t>
            </a:r>
          </a:p>
        </p:txBody>
      </p:sp>
      <p:sp>
        <p:nvSpPr>
          <p:cNvPr id="4" name="Slide Number Placeholder 5"/>
          <p:cNvSpPr>
            <a:spLocks noGrp="1"/>
          </p:cNvSpPr>
          <p:nvPr>
            <p:ph type="sldNum" sz="quarter" idx="12"/>
          </p:nvPr>
        </p:nvSpPr>
        <p:spPr/>
        <p:txBody>
          <a:bodyPr/>
          <a:lstStyle/>
          <a:p>
            <a:fld id="{1DC86F3E-7F7D-4CC7-A8B4-7B7F183BC862}" type="slidenum">
              <a:rPr lang="en-US"/>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lnSpcReduction="10000"/>
          </a:bodyPr>
          <a:lstStyle/>
          <a:p>
            <a:pPr>
              <a:lnSpc>
                <a:spcPct val="150000"/>
              </a:lnSpc>
            </a:pPr>
            <a:r>
              <a:rPr lang="en-US" sz="2400">
                <a:latin typeface="Arial" charset="0"/>
              </a:rPr>
              <a:t>Akta Prosedur Kewangan 1957</a:t>
            </a:r>
            <a:endParaRPr lang="en-US" sz="2000">
              <a:latin typeface="Arial" charset="0"/>
            </a:endParaRPr>
          </a:p>
          <a:p>
            <a:pPr lvl="1">
              <a:lnSpc>
                <a:spcPct val="150000"/>
              </a:lnSpc>
            </a:pPr>
            <a:r>
              <a:rPr lang="ms-MY" sz="2000" b="0">
                <a:latin typeface="Arial" charset="0"/>
                <a:cs typeface="Arial" charset="0"/>
              </a:rPr>
              <a:t>Seksyen 15A (2) Akta Prosedur Kewangan 1957 memaklumkan bahawa Pegawai Pengawal juga diberi kuasa menetapkan had mana kuasa-kuasa dan tugas-tugas yang diberi atau dikenakan ke atasnya boleh dijalankan atau dilaksanakan bagi pihaknya oleh mana-mana pegawai perakaunan di bawah kawalannya dan memberi arahan tertentu sebagaimana yang perlu untuk menjamin perjalanan atau perlaksanaan sempurna kuasa-kuasa dan tugas-tugas tersebut.</a:t>
            </a:r>
          </a:p>
        </p:txBody>
      </p:sp>
      <p:sp>
        <p:nvSpPr>
          <p:cNvPr id="4" name="Slide Number Placeholder 5"/>
          <p:cNvSpPr>
            <a:spLocks noGrp="1"/>
          </p:cNvSpPr>
          <p:nvPr>
            <p:ph type="sldNum" sz="quarter" idx="12"/>
          </p:nvPr>
        </p:nvSpPr>
        <p:spPr/>
        <p:txBody>
          <a:bodyPr/>
          <a:lstStyle/>
          <a:p>
            <a:fld id="{1DC86F3E-7F7D-4CC7-A8B4-7B7F183BC862}" type="slidenum">
              <a:rPr lang="en-US"/>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a:bodyPr>
          <a:lstStyle/>
          <a:p>
            <a:pPr>
              <a:lnSpc>
                <a:spcPct val="150000"/>
              </a:lnSpc>
            </a:pPr>
            <a:r>
              <a:rPr lang="en-US" sz="2400">
                <a:latin typeface="Arial" charset="0"/>
              </a:rPr>
              <a:t>Akta Badan Berkanun</a:t>
            </a:r>
          </a:p>
          <a:p>
            <a:pPr lvl="1">
              <a:lnSpc>
                <a:spcPct val="150000"/>
              </a:lnSpc>
            </a:pPr>
            <a:r>
              <a:rPr lang="en-US" sz="2000" b="0">
                <a:latin typeface="Arial" charset="0"/>
              </a:rPr>
              <a:t>Akta Badan-badan Berkanun (Akaun Dan Laporan Tahunan) 1980 [Akta 240]</a:t>
            </a:r>
          </a:p>
          <a:p>
            <a:pPr lvl="2">
              <a:lnSpc>
                <a:spcPct val="150000"/>
              </a:lnSpc>
            </a:pPr>
            <a:r>
              <a:rPr lang="en-US" sz="1800" b="0">
                <a:latin typeface="Arial" charset="0"/>
              </a:rPr>
              <a:t>Akta ini memberi beberapa peruntukan yang penting untuk kawalan dalaman pengurusan UTeM, termasuklah penyediaan penyata kewangan mengikut prinsip-prinsip perakaunan yang diterima umum dan mengemukakan penyata kewangan tahunan kepada Ketua Audit Negara untuk tujuan auditan tahunan</a:t>
            </a:r>
            <a:r>
              <a:rPr lang="en-US" sz="1800" b="0">
                <a:solidFill>
                  <a:srgbClr val="1C1C1C"/>
                </a:solidFill>
                <a:latin typeface="Arial" charset="0"/>
              </a:rPr>
              <a:t>.</a:t>
            </a:r>
          </a:p>
        </p:txBody>
      </p:sp>
      <p:sp>
        <p:nvSpPr>
          <p:cNvPr id="4" name="Slide Number Placeholder 5"/>
          <p:cNvSpPr>
            <a:spLocks noGrp="1"/>
          </p:cNvSpPr>
          <p:nvPr>
            <p:ph type="sldNum" sz="quarter" idx="12"/>
          </p:nvPr>
        </p:nvSpPr>
        <p:spPr/>
        <p:txBody>
          <a:bodyPr/>
          <a:lstStyle/>
          <a:p>
            <a:fld id="{1DC86F3E-7F7D-4CC7-A8B4-7B7F183BC862}" type="slidenum">
              <a:rPr lang="en-US"/>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a:bodyPr>
          <a:lstStyle/>
          <a:p>
            <a:pPr>
              <a:lnSpc>
                <a:spcPct val="150000"/>
              </a:lnSpc>
            </a:pPr>
            <a:r>
              <a:rPr lang="en-US" sz="2400">
                <a:latin typeface="Arial" charset="0"/>
              </a:rPr>
              <a:t>Akta Badan Berkanun</a:t>
            </a:r>
          </a:p>
          <a:p>
            <a:pPr lvl="1">
              <a:lnSpc>
                <a:spcPct val="150000"/>
              </a:lnSpc>
            </a:pPr>
            <a:r>
              <a:rPr lang="en-US" sz="2000" b="0">
                <a:latin typeface="Arial" charset="0"/>
              </a:rPr>
              <a:t>Akta Badan-badan Berkanun (Tatatertib Dan Surcaj) 2000 [Akta 605]</a:t>
            </a:r>
          </a:p>
          <a:p>
            <a:pPr lvl="2">
              <a:lnSpc>
                <a:spcPct val="150000"/>
              </a:lnSpc>
            </a:pPr>
            <a:r>
              <a:rPr lang="en-US" sz="1800" b="0">
                <a:latin typeface="Arial" charset="0"/>
              </a:rPr>
              <a:t>Akta ini memberi beberapa peruntukan yang penting bagi perkara-perkara yang berhubungan dengan tatatertib dan pengenaan surcaj ke atas pegawai-pegawai yang menyalahi perkara-perkara yang dinyatakan dalam akta tersebut.</a:t>
            </a:r>
          </a:p>
        </p:txBody>
      </p:sp>
      <p:sp>
        <p:nvSpPr>
          <p:cNvPr id="4" name="Slide Number Placeholder 5"/>
          <p:cNvSpPr>
            <a:spLocks noGrp="1"/>
          </p:cNvSpPr>
          <p:nvPr>
            <p:ph type="sldNum" sz="quarter" idx="12"/>
          </p:nvPr>
        </p:nvSpPr>
        <p:spPr/>
        <p:txBody>
          <a:bodyPr/>
          <a:lstStyle/>
          <a:p>
            <a:fld id="{1DC86F3E-7F7D-4CC7-A8B4-7B7F183BC862}" type="slidenum">
              <a:rPr lang="en-US"/>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fontScale="92500" lnSpcReduction="20000"/>
          </a:bodyPr>
          <a:lstStyle/>
          <a:p>
            <a:pPr>
              <a:lnSpc>
                <a:spcPct val="150000"/>
              </a:lnSpc>
            </a:pPr>
            <a:r>
              <a:rPr lang="en-US" sz="2400">
                <a:latin typeface="Arial" charset="0"/>
              </a:rPr>
              <a:t>Akta Universiti dan Kolej Universiti 1971</a:t>
            </a:r>
          </a:p>
          <a:p>
            <a:pPr lvl="1">
              <a:lnSpc>
                <a:spcPct val="150000"/>
              </a:lnSpc>
            </a:pPr>
            <a:r>
              <a:rPr lang="en-US" sz="2000" b="0">
                <a:latin typeface="Arial" charset="0"/>
              </a:rPr>
              <a:t>Perlembagaan Universiti Teknikal Malaysia Melaka (P.U. (A) </a:t>
            </a:r>
            <a:r>
              <a:rPr lang="en-US" sz="2000" b="0" smtClean="0">
                <a:latin typeface="Arial" charset="0"/>
              </a:rPr>
              <a:t>470)</a:t>
            </a:r>
            <a:endParaRPr lang="en-US" sz="2000" b="0">
              <a:latin typeface="Arial" charset="0"/>
            </a:endParaRPr>
          </a:p>
          <a:p>
            <a:pPr lvl="2">
              <a:lnSpc>
                <a:spcPct val="150000"/>
              </a:lnSpc>
            </a:pPr>
            <a:r>
              <a:rPr lang="en-US" sz="1800" b="0">
                <a:latin typeface="Arial" charset="0"/>
              </a:rPr>
              <a:t>UTeM adalah dikehendaki untuk mematuhi peraturan dalam Perlembagaan Universiti Teknikal Malaysia Melaka.</a:t>
            </a:r>
          </a:p>
          <a:p>
            <a:pPr lvl="2">
              <a:lnSpc>
                <a:spcPct val="150000"/>
              </a:lnSpc>
            </a:pPr>
            <a:r>
              <a:rPr lang="en-US" sz="1800" b="0">
                <a:latin typeface="Arial" charset="0"/>
              </a:rPr>
              <a:t>Perlembagaan ini antara lainnya telah menetapkan perkara-perkara berkaitan pengurusan kewangan UTeM seperti berikut :</a:t>
            </a:r>
          </a:p>
          <a:p>
            <a:pPr lvl="3">
              <a:lnSpc>
                <a:spcPct val="150000"/>
              </a:lnSpc>
            </a:pPr>
            <a:r>
              <a:rPr lang="en-US" sz="1600" b="0">
                <a:latin typeface="Arial" charset="0"/>
              </a:rPr>
              <a:t>Perlantikan Lembaga Pengarah</a:t>
            </a:r>
          </a:p>
          <a:p>
            <a:pPr lvl="3">
              <a:lnSpc>
                <a:spcPct val="150000"/>
              </a:lnSpc>
            </a:pPr>
            <a:r>
              <a:rPr lang="en-US" sz="1600" b="0">
                <a:latin typeface="Arial" charset="0"/>
              </a:rPr>
              <a:t>Perlantikan Jawatankuasa Tetap Kewangan</a:t>
            </a:r>
          </a:p>
          <a:p>
            <a:pPr lvl="3">
              <a:lnSpc>
                <a:spcPct val="150000"/>
              </a:lnSpc>
            </a:pPr>
            <a:r>
              <a:rPr lang="en-US" sz="1600" b="0">
                <a:latin typeface="Arial" charset="0"/>
              </a:rPr>
              <a:t>Perlantikan Naib Canselor</a:t>
            </a:r>
          </a:p>
          <a:p>
            <a:pPr lvl="3">
              <a:lnSpc>
                <a:spcPct val="150000"/>
              </a:lnSpc>
            </a:pPr>
            <a:r>
              <a:rPr lang="en-US" sz="1600" b="0">
                <a:latin typeface="Arial" charset="0"/>
              </a:rPr>
              <a:t>Perlantikan Bendahari</a:t>
            </a:r>
          </a:p>
          <a:p>
            <a:pPr lvl="3">
              <a:lnSpc>
                <a:spcPct val="150000"/>
              </a:lnSpc>
            </a:pPr>
            <a:r>
              <a:rPr lang="en-US" sz="1600" b="0">
                <a:latin typeface="Arial" charset="0"/>
              </a:rPr>
              <a:t>Statut, kaedah-kaedah dan peraturan-peraturan</a:t>
            </a:r>
          </a:p>
        </p:txBody>
      </p:sp>
      <p:sp>
        <p:nvSpPr>
          <p:cNvPr id="4" name="Slide Number Placeholder 5"/>
          <p:cNvSpPr>
            <a:spLocks noGrp="1"/>
          </p:cNvSpPr>
          <p:nvPr>
            <p:ph type="sldNum" sz="quarter" idx="12"/>
          </p:nvPr>
        </p:nvSpPr>
        <p:spPr/>
        <p:txBody>
          <a:bodyPr/>
          <a:lstStyle/>
          <a:p>
            <a:fld id="{1DC86F3E-7F7D-4CC7-A8B4-7B7F183BC862}" type="slidenum">
              <a:rPr lang="en-US"/>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8" name="Rectangle 2"/>
          <p:cNvSpPr>
            <a:spLocks noGrp="1" noChangeArrowheads="1"/>
          </p:cNvSpPr>
          <p:nvPr>
            <p:ph idx="1"/>
          </p:nvPr>
        </p:nvSpPr>
        <p:spPr/>
        <p:txBody>
          <a:bodyPr>
            <a:noAutofit/>
          </a:bodyPr>
          <a:lstStyle/>
          <a:p>
            <a:pPr>
              <a:lnSpc>
                <a:spcPct val="150000"/>
              </a:lnSpc>
            </a:pPr>
            <a:r>
              <a:rPr lang="ms-MY" sz="2200">
                <a:latin typeface="Arial" charset="0"/>
                <a:cs typeface="Arial" charset="0"/>
              </a:rPr>
              <a:t>Perlembagaan UTeM</a:t>
            </a:r>
          </a:p>
          <a:p>
            <a:pPr lvl="1">
              <a:lnSpc>
                <a:spcPct val="150000"/>
              </a:lnSpc>
            </a:pPr>
            <a:r>
              <a:rPr lang="ms-MY" sz="1500" b="0">
                <a:latin typeface="Arial" charset="0"/>
                <a:cs typeface="Arial" charset="0"/>
              </a:rPr>
              <a:t>Perlantikan Lembaga Pengarah</a:t>
            </a:r>
          </a:p>
          <a:p>
            <a:pPr lvl="2">
              <a:lnSpc>
                <a:spcPct val="150000"/>
              </a:lnSpc>
            </a:pPr>
            <a:r>
              <a:rPr lang="ms-MY" sz="1500" b="0" smtClean="0">
                <a:latin typeface="Arial" charset="0"/>
                <a:cs typeface="Arial" charset="0"/>
              </a:rPr>
              <a:t>Seksyen 16 </a:t>
            </a:r>
            <a:r>
              <a:rPr lang="ms-MY" sz="1500" b="0">
                <a:latin typeface="Arial" charset="0"/>
                <a:cs typeface="Arial" charset="0"/>
              </a:rPr>
              <a:t>menjelaskan bahawa Lembaga Pengarah hendaklah terdiri </a:t>
            </a:r>
            <a:r>
              <a:rPr lang="ms-MY" sz="1500" b="0" smtClean="0">
                <a:latin typeface="Arial" charset="0"/>
                <a:cs typeface="Arial" charset="0"/>
              </a:rPr>
              <a:t>daripada:</a:t>
            </a:r>
            <a:endParaRPr lang="ms-MY" sz="1500" b="0">
              <a:latin typeface="Arial" charset="0"/>
              <a:cs typeface="Arial" charset="0"/>
            </a:endParaRPr>
          </a:p>
          <a:p>
            <a:pPr lvl="3"/>
            <a:r>
              <a:rPr lang="ms-MY" sz="1500" b="0">
                <a:latin typeface="Arial" charset="0"/>
                <a:cs typeface="Arial" charset="0"/>
              </a:rPr>
              <a:t>Pengerusi;</a:t>
            </a:r>
          </a:p>
          <a:p>
            <a:pPr lvl="3"/>
            <a:r>
              <a:rPr lang="ms-MY" sz="1500" b="0">
                <a:latin typeface="Arial" charset="0"/>
                <a:cs typeface="Arial" charset="0"/>
              </a:rPr>
              <a:t>Naib Canselor;</a:t>
            </a:r>
          </a:p>
          <a:p>
            <a:pPr lvl="3"/>
            <a:r>
              <a:rPr lang="ms-MY" sz="1500" b="0" smtClean="0">
                <a:latin typeface="Arial" charset="0"/>
                <a:cs typeface="Arial" charset="0"/>
              </a:rPr>
              <a:t>Dua orang pegawai daripada perkhidmatan awam;</a:t>
            </a:r>
            <a:endParaRPr lang="ms-MY" sz="1500" b="0">
              <a:latin typeface="Arial" charset="0"/>
              <a:cs typeface="Arial" charset="0"/>
            </a:endParaRPr>
          </a:p>
          <a:p>
            <a:pPr lvl="3"/>
            <a:r>
              <a:rPr lang="ms-MY" sz="1500" b="0">
                <a:latin typeface="Arial" charset="0"/>
                <a:cs typeface="Arial" charset="0"/>
              </a:rPr>
              <a:t>Seorang yang mewakili masyarakat di tempat </a:t>
            </a:r>
            <a:r>
              <a:rPr lang="ms-MY" sz="1500" b="0" smtClean="0">
                <a:latin typeface="Arial" charset="0"/>
                <a:cs typeface="Arial" charset="0"/>
              </a:rPr>
              <a:t>terletaknya Universiti itu;</a:t>
            </a:r>
          </a:p>
          <a:p>
            <a:pPr lvl="3"/>
            <a:r>
              <a:rPr lang="ms-MY" sz="1500" smtClean="0">
                <a:latin typeface="Arial" charset="0"/>
                <a:cs typeface="Arial" charset="0"/>
              </a:rPr>
              <a:t>Seorang profesor Universiti</a:t>
            </a:r>
            <a:r>
              <a:rPr lang="ms-MY" sz="1500" b="0" smtClean="0">
                <a:latin typeface="Arial" charset="0"/>
                <a:cs typeface="Arial" charset="0"/>
              </a:rPr>
              <a:t> yang dipilih oleh Senat daripada kalangan ahli Senat</a:t>
            </a:r>
            <a:endParaRPr lang="ms-MY" sz="1500" b="0">
              <a:latin typeface="Arial" charset="0"/>
              <a:cs typeface="Arial" charset="0"/>
            </a:endParaRPr>
          </a:p>
          <a:p>
            <a:pPr lvl="3"/>
            <a:r>
              <a:rPr lang="ms-MY" sz="1500" b="0" smtClean="0">
                <a:latin typeface="Arial" charset="0"/>
                <a:cs typeface="Arial" charset="0"/>
              </a:rPr>
              <a:t>Lima orang </a:t>
            </a:r>
            <a:r>
              <a:rPr lang="ms-MY" sz="1500" b="0">
                <a:latin typeface="Arial" charset="0"/>
                <a:cs typeface="Arial" charset="0"/>
              </a:rPr>
              <a:t>yang </a:t>
            </a:r>
            <a:r>
              <a:rPr lang="ms-MY" sz="1500" b="0" smtClean="0">
                <a:latin typeface="Arial" charset="0"/>
                <a:cs typeface="Arial" charset="0"/>
              </a:rPr>
              <a:t>terdiri daripada tiga orang daripada sektor swasta, seorang daripada alumni Universiti dan seorang lagi dari dalam atau luar Universiti yang, pada pendapat Menteri, mempunyai pengetahuan dan pengalaman yang boleh membantu Lembaga.</a:t>
            </a:r>
            <a:endParaRPr lang="ms-MY" sz="1500" b="0">
              <a:latin typeface="Arial" charset="0"/>
              <a:cs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a:bodyPr>
          <a:lstStyle/>
          <a:p>
            <a:pPr>
              <a:lnSpc>
                <a:spcPct val="150000"/>
              </a:lnSpc>
            </a:pPr>
            <a:r>
              <a:rPr lang="ms-MY" sz="2400">
                <a:latin typeface="Arial" charset="0"/>
                <a:cs typeface="Arial" charset="0"/>
              </a:rPr>
              <a:t>Perlembagaan UTeM</a:t>
            </a:r>
          </a:p>
          <a:p>
            <a:pPr lvl="1">
              <a:lnSpc>
                <a:spcPct val="150000"/>
              </a:lnSpc>
            </a:pPr>
            <a:r>
              <a:rPr lang="ms-MY" sz="2000" b="0">
                <a:latin typeface="Arial" charset="0"/>
                <a:cs typeface="Arial" charset="0"/>
              </a:rPr>
              <a:t>Perlantikan Jawatankuasa Tetap Kewangan</a:t>
            </a:r>
          </a:p>
          <a:p>
            <a:pPr lvl="2">
              <a:lnSpc>
                <a:spcPct val="150000"/>
              </a:lnSpc>
            </a:pPr>
            <a:r>
              <a:rPr lang="ms-MY" sz="1800" b="0">
                <a:latin typeface="Arial" charset="0"/>
                <a:cs typeface="Arial" charset="0"/>
              </a:rPr>
              <a:t>Perlembagaan Universiti Teknikal Malaysia Melaka di bawah Bahagian V Peruntukan Kewangan </a:t>
            </a:r>
            <a:r>
              <a:rPr lang="ms-MY" sz="1800" b="0" smtClean="0">
                <a:latin typeface="Arial" charset="0"/>
                <a:cs typeface="Arial" charset="0"/>
              </a:rPr>
              <a:t>(Seksyen 41 </a:t>
            </a:r>
            <a:r>
              <a:rPr lang="ms-MY" sz="1800" b="0">
                <a:latin typeface="Arial" charset="0"/>
                <a:cs typeface="Arial" charset="0"/>
              </a:rPr>
              <a:t>- </a:t>
            </a:r>
            <a:r>
              <a:rPr lang="ms-MY" sz="1800" smtClean="0">
                <a:latin typeface="Arial" charset="0"/>
                <a:cs typeface="Arial" charset="0"/>
              </a:rPr>
              <a:t>51</a:t>
            </a:r>
            <a:r>
              <a:rPr lang="ms-MY" sz="1800" b="0" smtClean="0">
                <a:latin typeface="Arial" charset="0"/>
                <a:cs typeface="Arial" charset="0"/>
              </a:rPr>
              <a:t>) </a:t>
            </a:r>
            <a:r>
              <a:rPr lang="ms-MY" sz="1800" b="0">
                <a:latin typeface="Arial" charset="0"/>
                <a:cs typeface="Arial" charset="0"/>
              </a:rPr>
              <a:t>membenarkan Lembaga Pengarah melantik suatu </a:t>
            </a:r>
            <a:r>
              <a:rPr lang="ms-MY" sz="1800" b="0" u="sng">
                <a:latin typeface="Arial" charset="0"/>
                <a:cs typeface="Arial" charset="0"/>
              </a:rPr>
              <a:t>Jawatankuasa Tetap Kewangan</a:t>
            </a:r>
            <a:r>
              <a:rPr lang="ms-MY" sz="1800" b="0">
                <a:latin typeface="Arial" charset="0"/>
                <a:cs typeface="Arial" charset="0"/>
              </a:rPr>
              <a:t> bagi mengatur dan mengawal kewangan universiti termasuk </a:t>
            </a:r>
            <a:r>
              <a:rPr lang="ms-MY" sz="1800" b="0" u="sng">
                <a:latin typeface="Arial" charset="0"/>
                <a:cs typeface="Arial" charset="0"/>
              </a:rPr>
              <a:t>anggaran bajet tahunan</a:t>
            </a:r>
            <a:r>
              <a:rPr lang="ms-MY" sz="1800" b="0">
                <a:latin typeface="Arial" charset="0"/>
                <a:cs typeface="Arial" charset="0"/>
              </a:rPr>
              <a:t>, </a:t>
            </a:r>
            <a:r>
              <a:rPr lang="ms-MY" sz="1800" b="0" u="sng" smtClean="0">
                <a:latin typeface="Arial" charset="0"/>
                <a:cs typeface="Arial" charset="0"/>
              </a:rPr>
              <a:t>penyediaan penyata kewangan tahunan</a:t>
            </a:r>
            <a:r>
              <a:rPr lang="ms-MY" sz="1800" b="0" smtClean="0">
                <a:latin typeface="Arial" charset="0"/>
                <a:cs typeface="Arial" charset="0"/>
              </a:rPr>
              <a:t>, </a:t>
            </a:r>
            <a:r>
              <a:rPr lang="ms-MY" sz="1800" b="0" u="sng" smtClean="0">
                <a:latin typeface="Arial" charset="0"/>
                <a:cs typeface="Arial" charset="0"/>
              </a:rPr>
              <a:t>kuasa mendapatkan dana dan penerimaan </a:t>
            </a:r>
            <a:r>
              <a:rPr lang="ms-MY" sz="1800" b="0" u="sng">
                <a:latin typeface="Arial" charset="0"/>
                <a:cs typeface="Arial" charset="0"/>
              </a:rPr>
              <a:t>hadiah,</a:t>
            </a:r>
            <a:r>
              <a:rPr lang="ms-MY" sz="1800" b="0">
                <a:latin typeface="Arial" charset="0"/>
                <a:cs typeface="Arial" charset="0"/>
              </a:rPr>
              <a:t> </a:t>
            </a:r>
            <a:r>
              <a:rPr lang="ms-MY" sz="1800" b="0" u="sng">
                <a:latin typeface="Arial" charset="0"/>
                <a:cs typeface="Arial" charset="0"/>
              </a:rPr>
              <a:t>kuasa memasuki kontrak</a:t>
            </a:r>
            <a:r>
              <a:rPr lang="ms-MY" sz="1800" b="0" smtClean="0">
                <a:latin typeface="Arial" charset="0"/>
                <a:cs typeface="Arial" charset="0"/>
              </a:rPr>
              <a:t>, </a:t>
            </a:r>
            <a:r>
              <a:rPr lang="ms-MY" sz="1800" b="0">
                <a:latin typeface="Arial" charset="0"/>
                <a:cs typeface="Arial" charset="0"/>
              </a:rPr>
              <a:t>dan </a:t>
            </a:r>
            <a:r>
              <a:rPr lang="ms-MY" sz="1800" b="0" u="sng">
                <a:latin typeface="Arial" charset="0"/>
                <a:cs typeface="Arial" charset="0"/>
              </a:rPr>
              <a:t>perlaksanaan audit</a:t>
            </a:r>
            <a:r>
              <a:rPr lang="ms-MY" sz="1800" b="0">
                <a:latin typeface="Arial" charset="0"/>
                <a:cs typeface="Arial" charset="0"/>
              </a:rPr>
              <a:t>.</a:t>
            </a:r>
          </a:p>
        </p:txBody>
      </p:sp>
      <p:sp>
        <p:nvSpPr>
          <p:cNvPr id="4" name="Slide Number Placeholder 5"/>
          <p:cNvSpPr>
            <a:spLocks noGrp="1"/>
          </p:cNvSpPr>
          <p:nvPr>
            <p:ph type="sldNum" sz="quarter" idx="12"/>
          </p:nvPr>
        </p:nvSpPr>
        <p:spPr/>
        <p:txBody>
          <a:bodyPr/>
          <a:lstStyle/>
          <a:p>
            <a:fld id="{1DC86F3E-7F7D-4CC7-A8B4-7B7F183BC862}" type="slidenum">
              <a:rPr lang="en-US"/>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a:bodyPr>
          <a:lstStyle/>
          <a:p>
            <a:pPr>
              <a:lnSpc>
                <a:spcPct val="150000"/>
              </a:lnSpc>
            </a:pPr>
            <a:r>
              <a:rPr lang="ms-MY" sz="2400">
                <a:latin typeface="Arial" charset="0"/>
                <a:cs typeface="Arial" charset="0"/>
              </a:rPr>
              <a:t>Perlembagaan UTeM</a:t>
            </a:r>
          </a:p>
          <a:p>
            <a:pPr lvl="1">
              <a:lnSpc>
                <a:spcPct val="150000"/>
              </a:lnSpc>
            </a:pPr>
            <a:r>
              <a:rPr lang="ms-MY" sz="2000" b="0">
                <a:latin typeface="Arial" charset="0"/>
                <a:cs typeface="Arial" charset="0"/>
              </a:rPr>
              <a:t>Perlantikan Naib Canselor</a:t>
            </a:r>
          </a:p>
          <a:p>
            <a:pPr lvl="2">
              <a:lnSpc>
                <a:spcPct val="150000"/>
              </a:lnSpc>
            </a:pPr>
            <a:r>
              <a:rPr lang="ms-MY" sz="1800" b="0" smtClean="0">
                <a:latin typeface="Arial" charset="0"/>
                <a:cs typeface="Arial" charset="0"/>
              </a:rPr>
              <a:t>Seksyen 12 (3</a:t>
            </a:r>
            <a:r>
              <a:rPr lang="ms-MY" sz="1800" b="0">
                <a:latin typeface="Arial" charset="0"/>
                <a:cs typeface="Arial" charset="0"/>
              </a:rPr>
              <a:t>) Perlembagaan Universiti Teknikal Malaysia Melaka menjelaskan bahawa Naib Canselor </a:t>
            </a:r>
            <a:r>
              <a:rPr lang="ms-MY" sz="1800" b="0" smtClean="0">
                <a:latin typeface="Arial" charset="0"/>
                <a:cs typeface="Arial" charset="0"/>
              </a:rPr>
              <a:t>hendaklah menjadi </a:t>
            </a:r>
            <a:r>
              <a:rPr lang="ms-MY" sz="1800" b="0" u="sng" smtClean="0">
                <a:latin typeface="Arial" charset="0"/>
                <a:cs typeface="Arial" charset="0"/>
              </a:rPr>
              <a:t>ketua </a:t>
            </a:r>
            <a:r>
              <a:rPr lang="ms-MY" sz="1800" b="0" u="sng">
                <a:latin typeface="Arial" charset="0"/>
                <a:cs typeface="Arial" charset="0"/>
              </a:rPr>
              <a:t>pegawai </a:t>
            </a:r>
            <a:r>
              <a:rPr lang="ms-MY" sz="1800" b="0" u="sng" smtClean="0">
                <a:latin typeface="Arial" charset="0"/>
                <a:cs typeface="Arial" charset="0"/>
              </a:rPr>
              <a:t>eksekutif</a:t>
            </a:r>
            <a:r>
              <a:rPr lang="ms-MY" sz="1800" b="0" smtClean="0">
                <a:latin typeface="Arial" charset="0"/>
                <a:cs typeface="Arial" charset="0"/>
              </a:rPr>
              <a:t> dan hendaklah bertanggungjawab bagi keseluruhan fungsi pentadbiran, akademik dan pengurusan dan hal ehwal hari ke hari Universiti</a:t>
            </a:r>
            <a:endParaRPr lang="ms-MY" sz="1800" b="0">
              <a:solidFill>
                <a:srgbClr val="1C1C1C"/>
              </a:solidFill>
              <a:latin typeface="Arial" charset="0"/>
              <a:cs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a:bodyPr>
          <a:lstStyle/>
          <a:p>
            <a:pPr>
              <a:lnSpc>
                <a:spcPct val="150000"/>
              </a:lnSpc>
            </a:pPr>
            <a:r>
              <a:rPr lang="ms-MY" sz="2400">
                <a:latin typeface="Arial" charset="0"/>
                <a:cs typeface="Arial" charset="0"/>
              </a:rPr>
              <a:t>Perlembagaan UTeM</a:t>
            </a:r>
          </a:p>
          <a:p>
            <a:pPr lvl="1">
              <a:lnSpc>
                <a:spcPct val="150000"/>
              </a:lnSpc>
            </a:pPr>
            <a:r>
              <a:rPr lang="ms-MY" sz="2000" b="0">
                <a:latin typeface="Arial" charset="0"/>
                <a:cs typeface="Arial" charset="0"/>
              </a:rPr>
              <a:t>Perlantikan </a:t>
            </a:r>
            <a:r>
              <a:rPr lang="ms-MY" sz="2000" b="0" smtClean="0">
                <a:latin typeface="Arial" charset="0"/>
                <a:cs typeface="Arial" charset="0"/>
              </a:rPr>
              <a:t>Bursar</a:t>
            </a:r>
            <a:endParaRPr lang="ms-MY" sz="2000" b="0">
              <a:latin typeface="Arial" charset="0"/>
              <a:cs typeface="Arial" charset="0"/>
            </a:endParaRPr>
          </a:p>
          <a:p>
            <a:pPr lvl="2">
              <a:lnSpc>
                <a:spcPct val="150000"/>
              </a:lnSpc>
            </a:pPr>
            <a:r>
              <a:rPr lang="ms-MY" sz="1800" b="0" smtClean="0">
                <a:latin typeface="Arial" charset="0"/>
                <a:cs typeface="Arial" charset="0"/>
              </a:rPr>
              <a:t>Seksyen 14 </a:t>
            </a:r>
            <a:r>
              <a:rPr lang="ms-MY" sz="1800" b="0">
                <a:latin typeface="Arial" charset="0"/>
                <a:cs typeface="Arial" charset="0"/>
              </a:rPr>
              <a:t>(1) mengkehendaki perlantikan </a:t>
            </a:r>
            <a:r>
              <a:rPr lang="ms-MY" sz="1800" b="0" smtClean="0">
                <a:latin typeface="Arial" charset="0"/>
                <a:cs typeface="Arial" charset="0"/>
              </a:rPr>
              <a:t>seorang Pendaftar</a:t>
            </a:r>
            <a:r>
              <a:rPr lang="ms-MY" sz="1800" b="0">
                <a:latin typeface="Arial" charset="0"/>
                <a:cs typeface="Arial" charset="0"/>
              </a:rPr>
              <a:t>, </a:t>
            </a:r>
            <a:r>
              <a:rPr lang="ms-MY" sz="1800" b="0" smtClean="0">
                <a:latin typeface="Arial" charset="0"/>
                <a:cs typeface="Arial" charset="0"/>
              </a:rPr>
              <a:t>Bursar, Ketua </a:t>
            </a:r>
            <a:r>
              <a:rPr lang="ms-MY" sz="1800" b="0">
                <a:latin typeface="Arial" charset="0"/>
                <a:cs typeface="Arial" charset="0"/>
              </a:rPr>
              <a:t>Pustakawan </a:t>
            </a:r>
            <a:r>
              <a:rPr lang="ms-MY" sz="1800" b="0" smtClean="0">
                <a:latin typeface="Arial" charset="0"/>
                <a:cs typeface="Arial" charset="0"/>
              </a:rPr>
              <a:t>dan Penasihat Undang-Undang yang </a:t>
            </a:r>
            <a:r>
              <a:rPr lang="ms-MY" sz="1800" b="0">
                <a:latin typeface="Arial" charset="0"/>
                <a:cs typeface="Arial" charset="0"/>
              </a:rPr>
              <a:t>berkhidmat sebagai </a:t>
            </a:r>
            <a:r>
              <a:rPr lang="ms-MY" sz="1800" b="0" smtClean="0">
                <a:latin typeface="Arial" charset="0"/>
                <a:cs typeface="Arial" charset="0"/>
              </a:rPr>
              <a:t>pegawai </a:t>
            </a:r>
            <a:r>
              <a:rPr lang="ms-MY" sz="1800" b="0">
                <a:latin typeface="Arial" charset="0"/>
                <a:cs typeface="Arial" charset="0"/>
              </a:rPr>
              <a:t>sepenuh masa Universiti dan yang mempunyai kuasa dan kewajipan sebagaimana yang ditetapkan </a:t>
            </a:r>
            <a:r>
              <a:rPr lang="ms-MY" sz="1800" smtClean="0">
                <a:latin typeface="Arial" charset="0"/>
                <a:cs typeface="Arial" charset="0"/>
              </a:rPr>
              <a:t>oleh</a:t>
            </a:r>
            <a:r>
              <a:rPr lang="ms-MY" sz="1800" b="0" smtClean="0">
                <a:latin typeface="Arial" charset="0"/>
                <a:cs typeface="Arial" charset="0"/>
              </a:rPr>
              <a:t> </a:t>
            </a:r>
            <a:r>
              <a:rPr lang="ms-MY" sz="1800" b="0">
                <a:latin typeface="Arial" charset="0"/>
                <a:cs typeface="Arial" charset="0"/>
              </a:rPr>
              <a:t>Statut.</a:t>
            </a:r>
          </a:p>
        </p:txBody>
      </p:sp>
      <p:sp>
        <p:nvSpPr>
          <p:cNvPr id="4" name="Slide Number Placeholder 5"/>
          <p:cNvSpPr>
            <a:spLocks noGrp="1"/>
          </p:cNvSpPr>
          <p:nvPr>
            <p:ph type="sldNum" sz="quarter" idx="12"/>
          </p:nvPr>
        </p:nvSpPr>
        <p:spPr/>
        <p:txBody>
          <a:bodyPr/>
          <a:lstStyle/>
          <a:p>
            <a:fld id="{1DC86F3E-7F7D-4CC7-A8B4-7B7F183BC862}" type="slidenum">
              <a:rPr lang="en-US"/>
              <a:pPr/>
              <a:t>19</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smtClean="0">
                <a:solidFill>
                  <a:srgbClr val="FFC000"/>
                </a:solidFill>
                <a:latin typeface="Arial" pitchFamily="34" charset="0"/>
                <a:cs typeface="Arial" pitchFamily="34" charset="0"/>
              </a:rPr>
              <a:t>TADBIR URUS DALAM SEKTOR AWAM</a:t>
            </a:r>
            <a:endParaRPr lang="en-US" sz="32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dirty="0" err="1">
                <a:solidFill>
                  <a:srgbClr val="00B0F0"/>
                </a:solidFill>
                <a:hlinkClick r:id="rId3"/>
              </a:rPr>
              <a:t>Arahan</a:t>
            </a:r>
            <a:r>
              <a:rPr lang="en-US" dirty="0">
                <a:solidFill>
                  <a:srgbClr val="00B0F0"/>
                </a:solidFill>
                <a:hlinkClick r:id="rId3"/>
              </a:rPr>
              <a:t> KSN, Tan Sri </a:t>
            </a:r>
            <a:r>
              <a:rPr lang="en-US" dirty="0" err="1">
                <a:solidFill>
                  <a:srgbClr val="00B0F0"/>
                </a:solidFill>
                <a:hlinkClick r:id="rId3"/>
              </a:rPr>
              <a:t>Mohd</a:t>
            </a:r>
            <a:r>
              <a:rPr lang="en-US" dirty="0">
                <a:solidFill>
                  <a:srgbClr val="00B0F0"/>
                </a:solidFill>
                <a:hlinkClick r:id="rId3"/>
              </a:rPr>
              <a:t> </a:t>
            </a:r>
            <a:r>
              <a:rPr lang="en-US" dirty="0" err="1">
                <a:solidFill>
                  <a:srgbClr val="00B0F0"/>
                </a:solidFill>
                <a:hlinkClick r:id="rId3"/>
              </a:rPr>
              <a:t>Sidek</a:t>
            </a:r>
            <a:r>
              <a:rPr lang="en-US" dirty="0">
                <a:solidFill>
                  <a:srgbClr val="00B0F0"/>
                </a:solidFill>
                <a:hlinkClick r:id="rId3"/>
              </a:rPr>
              <a:t> Hassan </a:t>
            </a:r>
            <a:r>
              <a:rPr lang="en-US" dirty="0" err="1">
                <a:solidFill>
                  <a:srgbClr val="00B0F0"/>
                </a:solidFill>
                <a:hlinkClick r:id="rId3"/>
              </a:rPr>
              <a:t>pada</a:t>
            </a:r>
            <a:r>
              <a:rPr lang="en-US" dirty="0">
                <a:solidFill>
                  <a:srgbClr val="00B0F0"/>
                </a:solidFill>
                <a:hlinkClick r:id="rId3"/>
              </a:rPr>
              <a:t> 9 Mac 2007</a:t>
            </a:r>
            <a:endParaRPr lang="en-US" dirty="0">
              <a:solidFill>
                <a:srgbClr val="00B0F0"/>
              </a:solidFill>
            </a:endParaRPr>
          </a:p>
          <a:p>
            <a:pPr lvl="1"/>
            <a:r>
              <a:rPr lang="en-US" dirty="0" err="1" smtClean="0">
                <a:latin typeface="Arial" pitchFamily="34" charset="0"/>
                <a:cs typeface="Arial" pitchFamily="34" charset="0"/>
              </a:rPr>
              <a:t>Tumpuan</a:t>
            </a:r>
            <a:r>
              <a:rPr lang="en-US" dirty="0" smtClean="0">
                <a:latin typeface="Arial" pitchFamily="34" charset="0"/>
                <a:cs typeface="Arial" pitchFamily="34" charset="0"/>
              </a:rPr>
              <a:t> </a:t>
            </a:r>
            <a:r>
              <a:rPr lang="en-US" dirty="0" err="1" smtClean="0">
                <a:latin typeface="Arial" pitchFamily="34" charset="0"/>
                <a:cs typeface="Arial" pitchFamily="34" charset="0"/>
              </a:rPr>
              <a:t>utama</a:t>
            </a:r>
            <a:r>
              <a:rPr lang="en-US" dirty="0" smtClean="0">
                <a:latin typeface="Arial" pitchFamily="34" charset="0"/>
                <a:cs typeface="Arial" pitchFamily="34" charset="0"/>
              </a:rPr>
              <a:t> </a:t>
            </a:r>
            <a:r>
              <a:rPr lang="en-US" dirty="0" err="1" smtClean="0">
                <a:latin typeface="Arial" pitchFamily="34" charset="0"/>
                <a:cs typeface="Arial" pitchFamily="34" charset="0"/>
              </a:rPr>
              <a:t>Kerajaan</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meningkatkan</a:t>
            </a:r>
            <a:r>
              <a:rPr lang="en-US" dirty="0" smtClean="0">
                <a:latin typeface="Arial" pitchFamily="34" charset="0"/>
                <a:cs typeface="Arial" pitchFamily="34" charset="0"/>
              </a:rPr>
              <a:t> </a:t>
            </a:r>
            <a:r>
              <a:rPr lang="en-US" dirty="0" err="1" smtClean="0">
                <a:latin typeface="Arial" pitchFamily="34" charset="0"/>
                <a:cs typeface="Arial" pitchFamily="34" charset="0"/>
              </a:rPr>
              <a:t>keberkesanan</a:t>
            </a:r>
            <a:r>
              <a:rPr lang="en-US" dirty="0" smtClean="0">
                <a:latin typeface="Arial" pitchFamily="34" charset="0"/>
                <a:cs typeface="Arial" pitchFamily="34" charset="0"/>
              </a:rPr>
              <a:t> </a:t>
            </a:r>
            <a:r>
              <a:rPr lang="en-US" dirty="0" err="1" smtClean="0">
                <a:latin typeface="Arial" pitchFamily="34" charset="0"/>
                <a:cs typeface="Arial" pitchFamily="34" charset="0"/>
              </a:rPr>
              <a:t>sistem</a:t>
            </a:r>
            <a:r>
              <a:rPr lang="en-US" dirty="0" smtClean="0">
                <a:latin typeface="Arial" pitchFamily="34" charset="0"/>
                <a:cs typeface="Arial" pitchFamily="34" charset="0"/>
              </a:rPr>
              <a:t> </a:t>
            </a:r>
            <a:r>
              <a:rPr lang="en-US" dirty="0" err="1" smtClean="0">
                <a:latin typeface="Arial" pitchFamily="34" charset="0"/>
                <a:cs typeface="Arial" pitchFamily="34" charset="0"/>
              </a:rPr>
              <a:t>penyampaian</a:t>
            </a:r>
            <a:r>
              <a:rPr lang="en-US" dirty="0" smtClean="0">
                <a:latin typeface="Arial" pitchFamily="34" charset="0"/>
                <a:cs typeface="Arial" pitchFamily="34" charset="0"/>
              </a:rPr>
              <a:t> </a:t>
            </a:r>
            <a:r>
              <a:rPr lang="en-US" dirty="0" err="1" smtClean="0">
                <a:latin typeface="Arial" pitchFamily="34" charset="0"/>
                <a:cs typeface="Arial" pitchFamily="34" charset="0"/>
              </a:rPr>
              <a:t>perkhidmatan</a:t>
            </a:r>
            <a:r>
              <a:rPr lang="en-US" dirty="0" smtClean="0">
                <a:latin typeface="Arial" pitchFamily="34" charset="0"/>
                <a:cs typeface="Arial" pitchFamily="34" charset="0"/>
              </a:rPr>
              <a:t> </a:t>
            </a:r>
            <a:r>
              <a:rPr lang="en-US" dirty="0" err="1" smtClean="0">
                <a:latin typeface="Arial" pitchFamily="34" charset="0"/>
                <a:cs typeface="Arial" pitchFamily="34" charset="0"/>
              </a:rPr>
              <a:t>awam</a:t>
            </a:r>
            <a:endParaRPr lang="en-US" dirty="0" smtClean="0">
              <a:latin typeface="Arial" pitchFamily="34" charset="0"/>
              <a:cs typeface="Arial" pitchFamily="34" charset="0"/>
            </a:endParaRPr>
          </a:p>
          <a:p>
            <a:pPr lvl="1"/>
            <a:endParaRPr lang="en-US" dirty="0" smtClean="0">
              <a:latin typeface="Arial" pitchFamily="34" charset="0"/>
              <a:cs typeface="Arial" pitchFamily="34" charset="0"/>
            </a:endParaRPr>
          </a:p>
          <a:p>
            <a:pPr lvl="1"/>
            <a:r>
              <a:rPr lang="en-US" dirty="0" err="1" smtClean="0">
                <a:latin typeface="Arial" pitchFamily="34" charset="0"/>
                <a:cs typeface="Arial" pitchFamily="34" charset="0"/>
              </a:rPr>
              <a:t>Tadbir</a:t>
            </a:r>
            <a:r>
              <a:rPr lang="en-US" dirty="0" smtClean="0">
                <a:latin typeface="Arial" pitchFamily="34" charset="0"/>
                <a:cs typeface="Arial" pitchFamily="34" charset="0"/>
              </a:rPr>
              <a:t> </a:t>
            </a:r>
            <a:r>
              <a:rPr lang="en-US" dirty="0" err="1" smtClean="0">
                <a:latin typeface="Arial" pitchFamily="34" charset="0"/>
                <a:cs typeface="Arial" pitchFamily="34" charset="0"/>
              </a:rPr>
              <a:t>urus</a:t>
            </a:r>
            <a:r>
              <a:rPr lang="en-US" dirty="0" smtClean="0">
                <a:latin typeface="Arial" pitchFamily="34" charset="0"/>
                <a:cs typeface="Arial" pitchFamily="34" charset="0"/>
              </a:rPr>
              <a:t> yang </a:t>
            </a:r>
            <a:r>
              <a:rPr lang="en-US" dirty="0" err="1" smtClean="0">
                <a:latin typeface="Arial" pitchFamily="34" charset="0"/>
                <a:cs typeface="Arial" pitchFamily="34" charset="0"/>
              </a:rPr>
              <a:t>terbaik</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penting</a:t>
            </a:r>
            <a:r>
              <a:rPr lang="en-US" dirty="0" smtClean="0">
                <a:latin typeface="Arial" pitchFamily="34" charset="0"/>
                <a:cs typeface="Arial" pitchFamily="34" charset="0"/>
              </a:rPr>
              <a:t> </a:t>
            </a:r>
            <a:r>
              <a:rPr lang="en-US" dirty="0" err="1" smtClean="0">
                <a:latin typeface="Arial" pitchFamily="34" charset="0"/>
                <a:cs typeface="Arial" pitchFamily="34" charset="0"/>
              </a:rPr>
              <a:t>bagi</a:t>
            </a:r>
            <a:r>
              <a:rPr lang="en-US" dirty="0" smtClean="0">
                <a:latin typeface="Arial" pitchFamily="34" charset="0"/>
                <a:cs typeface="Arial" pitchFamily="34" charset="0"/>
              </a:rPr>
              <a:t> </a:t>
            </a:r>
            <a:r>
              <a:rPr lang="en-US" dirty="0" err="1" smtClean="0">
                <a:latin typeface="Arial" pitchFamily="34" charset="0"/>
                <a:cs typeface="Arial" pitchFamily="34" charset="0"/>
              </a:rPr>
              <a:t>memastikan</a:t>
            </a:r>
            <a:r>
              <a:rPr lang="en-US" dirty="0" smtClean="0">
                <a:latin typeface="Arial" pitchFamily="34" charset="0"/>
                <a:cs typeface="Arial" pitchFamily="34" charset="0"/>
              </a:rPr>
              <a:t> </a:t>
            </a:r>
            <a:r>
              <a:rPr lang="en-US" dirty="0" err="1" smtClean="0">
                <a:latin typeface="Arial" pitchFamily="34" charset="0"/>
                <a:cs typeface="Arial" pitchFamily="34" charset="0"/>
              </a:rPr>
              <a:t>sistem</a:t>
            </a:r>
            <a:r>
              <a:rPr lang="en-US" dirty="0" smtClean="0">
                <a:latin typeface="Arial" pitchFamily="34" charset="0"/>
                <a:cs typeface="Arial" pitchFamily="34" charset="0"/>
              </a:rPr>
              <a:t> </a:t>
            </a:r>
            <a:r>
              <a:rPr lang="en-US" dirty="0" err="1" smtClean="0">
                <a:latin typeface="Arial" pitchFamily="34" charset="0"/>
                <a:cs typeface="Arial" pitchFamily="34" charset="0"/>
              </a:rPr>
              <a:t>penyampaian</a:t>
            </a:r>
            <a:r>
              <a:rPr lang="en-US" dirty="0" smtClean="0">
                <a:latin typeface="Arial" pitchFamily="34" charset="0"/>
                <a:cs typeface="Arial" pitchFamily="34" charset="0"/>
              </a:rPr>
              <a:t> </a:t>
            </a:r>
            <a:r>
              <a:rPr lang="en-US" dirty="0" err="1" smtClean="0">
                <a:latin typeface="Arial" pitchFamily="34" charset="0"/>
                <a:cs typeface="Arial" pitchFamily="34" charset="0"/>
              </a:rPr>
              <a:t>perkhidmatan</a:t>
            </a:r>
            <a:r>
              <a:rPr lang="en-US" dirty="0" smtClean="0">
                <a:latin typeface="Arial" pitchFamily="34" charset="0"/>
                <a:cs typeface="Arial" pitchFamily="34" charset="0"/>
              </a:rPr>
              <a:t> </a:t>
            </a:r>
            <a:r>
              <a:rPr lang="en-US" dirty="0" err="1" smtClean="0">
                <a:latin typeface="Arial" pitchFamily="34" charset="0"/>
                <a:cs typeface="Arial" pitchFamily="34" charset="0"/>
              </a:rPr>
              <a:t>awam</a:t>
            </a:r>
            <a:r>
              <a:rPr lang="en-US" dirty="0" smtClean="0">
                <a:latin typeface="Arial" pitchFamily="34" charset="0"/>
                <a:cs typeface="Arial" pitchFamily="34" charset="0"/>
              </a:rPr>
              <a:t> yang </a:t>
            </a:r>
            <a:r>
              <a:rPr lang="en-US" dirty="0" err="1" smtClean="0">
                <a:latin typeface="Arial" pitchFamily="34" charset="0"/>
                <a:cs typeface="Arial" pitchFamily="34" charset="0"/>
              </a:rPr>
              <a:t>cemerlang</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dicapai</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7EBEF8A-2117-49D4-9215-0E5533AB140D}"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a:bodyPr>
          <a:lstStyle/>
          <a:p>
            <a:pPr>
              <a:lnSpc>
                <a:spcPct val="150000"/>
              </a:lnSpc>
            </a:pPr>
            <a:r>
              <a:rPr lang="ms-MY" sz="2400">
                <a:latin typeface="Arial" charset="0"/>
                <a:cs typeface="Arial" charset="0"/>
              </a:rPr>
              <a:t>Perlembagaan UTeM</a:t>
            </a:r>
          </a:p>
          <a:p>
            <a:pPr lvl="1">
              <a:lnSpc>
                <a:spcPct val="150000"/>
              </a:lnSpc>
            </a:pPr>
            <a:r>
              <a:rPr lang="ms-MY" sz="2000" b="0">
                <a:latin typeface="Arial" charset="0"/>
                <a:cs typeface="Arial" charset="0"/>
              </a:rPr>
              <a:t>Statut, Kaedah-kaedah dan Peraturan-peraturan</a:t>
            </a:r>
            <a:endParaRPr lang="ms-MY" sz="1800" b="0">
              <a:latin typeface="Arial" charset="0"/>
              <a:cs typeface="Arial" charset="0"/>
            </a:endParaRPr>
          </a:p>
          <a:p>
            <a:pPr lvl="2">
              <a:lnSpc>
                <a:spcPct val="150000"/>
              </a:lnSpc>
            </a:pPr>
            <a:r>
              <a:rPr lang="ms-MY" sz="1800" b="0">
                <a:latin typeface="Arial" charset="0"/>
                <a:cs typeface="Arial" charset="0"/>
              </a:rPr>
              <a:t>Menurut </a:t>
            </a:r>
            <a:r>
              <a:rPr lang="ms-MY" sz="1800" b="0" smtClean="0">
                <a:latin typeface="Arial" charset="0"/>
                <a:cs typeface="Arial" charset="0"/>
              </a:rPr>
              <a:t>Seksyen 34, 36 </a:t>
            </a:r>
            <a:r>
              <a:rPr lang="ms-MY" sz="1800" b="0">
                <a:latin typeface="Arial" charset="0"/>
                <a:cs typeface="Arial" charset="0"/>
              </a:rPr>
              <a:t>dan </a:t>
            </a:r>
            <a:r>
              <a:rPr lang="ms-MY" sz="1800" b="0" smtClean="0">
                <a:latin typeface="Arial" charset="0"/>
                <a:cs typeface="Arial" charset="0"/>
              </a:rPr>
              <a:t>38, </a:t>
            </a:r>
            <a:r>
              <a:rPr lang="ms-MY" sz="1800" b="0">
                <a:latin typeface="Arial" charset="0"/>
                <a:cs typeface="Arial" charset="0"/>
              </a:rPr>
              <a:t>Statut, Kaedah-kaedah dan Peraturan-peraturan boleh dibuat bagi perkara-perkara seperti yang disebut di dalam Perlembagaan</a:t>
            </a:r>
            <a:r>
              <a:rPr lang="ms-MY" sz="1800" b="0">
                <a:solidFill>
                  <a:srgbClr val="1C1C1C"/>
                </a:solidFill>
                <a:latin typeface="Arial" charset="0"/>
                <a:cs typeface="Arial" charset="0"/>
              </a:rPr>
              <a:t>.</a:t>
            </a:r>
          </a:p>
        </p:txBody>
      </p:sp>
      <p:sp>
        <p:nvSpPr>
          <p:cNvPr id="4" name="Slide Number Placeholder 5"/>
          <p:cNvSpPr>
            <a:spLocks noGrp="1"/>
          </p:cNvSpPr>
          <p:nvPr>
            <p:ph type="sldNum" sz="quarter" idx="12"/>
          </p:nvPr>
        </p:nvSpPr>
        <p:spPr/>
        <p:txBody>
          <a:bodyPr/>
          <a:lstStyle/>
          <a:p>
            <a:fld id="{1DC86F3E-7F7D-4CC7-A8B4-7B7F183BC862}" type="slidenum">
              <a:rPr lang="en-US"/>
              <a:pPr/>
              <a:t>20</a:t>
            </a:fld>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fontScale="77500" lnSpcReduction="20000"/>
          </a:bodyPr>
          <a:lstStyle/>
          <a:p>
            <a:pPr>
              <a:lnSpc>
                <a:spcPct val="150000"/>
              </a:lnSpc>
            </a:pPr>
            <a:r>
              <a:rPr lang="en-US" sz="2800">
                <a:latin typeface="Arial" charset="0"/>
              </a:rPr>
              <a:t>Arahan, Pekeliling dan Surat Pekeliling Perbendaharaan</a:t>
            </a:r>
            <a:endParaRPr lang="en-US" sz="2400">
              <a:latin typeface="Arial" charset="0"/>
            </a:endParaRPr>
          </a:p>
          <a:p>
            <a:pPr lvl="1">
              <a:lnSpc>
                <a:spcPct val="150000"/>
              </a:lnSpc>
            </a:pPr>
            <a:r>
              <a:rPr lang="en-US" sz="2000" b="0">
                <a:latin typeface="Arial" charset="0"/>
              </a:rPr>
              <a:t>Pekeliling Perbendaharaan Bil. 4 Tahun 2007 (menggantikan PP 15/1994) - Garis Panduan Untuk Penyediaan Dan Pembentangan Laporan Tahunan Dan Penyata Kewangan Badan-badan Berkanun Persekutuan.</a:t>
            </a:r>
          </a:p>
          <a:p>
            <a:pPr lvl="1">
              <a:lnSpc>
                <a:spcPct val="150000"/>
              </a:lnSpc>
            </a:pPr>
            <a:r>
              <a:rPr lang="en-US" sz="2000" b="0">
                <a:latin typeface="Arial" charset="0"/>
              </a:rPr>
              <a:t>AP 3 (&amp; Sek. 3 APK, 1957) - Takrif Pegawai Perakaunan merujuk semua anggota perkhidmatan awam yang membuat pungutan, terimaan atau perakaunan dan dipertanggungjawab membuat perbelanjaan, tuntutan perbatuan atau mengguna, menjaga atau melupus aset awam</a:t>
            </a:r>
          </a:p>
          <a:p>
            <a:pPr lvl="1">
              <a:lnSpc>
                <a:spcPct val="150000"/>
              </a:lnSpc>
            </a:pPr>
            <a:r>
              <a:rPr lang="en-US" sz="2000" b="0">
                <a:latin typeface="Arial" charset="0"/>
              </a:rPr>
              <a:t>Kesan - ketidakpatuhan menyebabkan tindakan tatatertib atau surcaj dikenakan terhadap staf</a:t>
            </a:r>
          </a:p>
        </p:txBody>
      </p:sp>
      <p:sp>
        <p:nvSpPr>
          <p:cNvPr id="4" name="Slide Number Placeholder 5"/>
          <p:cNvSpPr>
            <a:spLocks noGrp="1"/>
          </p:cNvSpPr>
          <p:nvPr>
            <p:ph type="sldNum" sz="quarter" idx="12"/>
          </p:nvPr>
        </p:nvSpPr>
        <p:spPr/>
        <p:txBody>
          <a:bodyPr/>
          <a:lstStyle/>
          <a:p>
            <a:fld id="{1DC86F3E-7F7D-4CC7-A8B4-7B7F183BC862}" type="slidenum">
              <a:rPr lang="en-US"/>
              <a:pPr/>
              <a:t>21</a:t>
            </a:fld>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a:bodyPr>
          <a:lstStyle/>
          <a:p>
            <a:pPr>
              <a:lnSpc>
                <a:spcPct val="150000"/>
              </a:lnSpc>
            </a:pPr>
            <a:r>
              <a:rPr lang="en-US" sz="2400">
                <a:latin typeface="Arial" charset="0"/>
              </a:rPr>
              <a:t>Peraturan Kewangan dan Perakaunan Universiti</a:t>
            </a:r>
          </a:p>
          <a:p>
            <a:pPr lvl="1">
              <a:lnSpc>
                <a:spcPct val="150000"/>
              </a:lnSpc>
            </a:pPr>
            <a:r>
              <a:rPr lang="en-US" sz="2000" b="0">
                <a:latin typeface="Arial" charset="0"/>
              </a:rPr>
              <a:t>Peraturan Kewangan dan Perakaunan Universiti yang diluluskan oleh Lembaga Pengarah Universiti bertujuan untuk mengatur dan mengawal kewangan.</a:t>
            </a:r>
          </a:p>
        </p:txBody>
      </p:sp>
      <p:sp>
        <p:nvSpPr>
          <p:cNvPr id="4" name="Slide Number Placeholder 5"/>
          <p:cNvSpPr>
            <a:spLocks noGrp="1"/>
          </p:cNvSpPr>
          <p:nvPr>
            <p:ph type="sldNum" sz="quarter" idx="12"/>
          </p:nvPr>
        </p:nvSpPr>
        <p:spPr/>
        <p:txBody>
          <a:bodyPr/>
          <a:lstStyle/>
          <a:p>
            <a:fld id="{1DC86F3E-7F7D-4CC7-A8B4-7B7F183BC862}" type="slidenum">
              <a:rPr lang="en-US"/>
              <a:pPr/>
              <a:t>22</a:t>
            </a:fld>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fontScale="92500"/>
          </a:bodyPr>
          <a:lstStyle/>
          <a:p>
            <a:pPr>
              <a:lnSpc>
                <a:spcPct val="150000"/>
              </a:lnSpc>
            </a:pPr>
            <a:r>
              <a:rPr lang="ms-MY" sz="2400">
                <a:latin typeface="Arial" charset="0"/>
                <a:cs typeface="Arial" charset="0"/>
              </a:rPr>
              <a:t>Perbendaharaan, Ketua Audit Negara dan Jawatankuasa Akaun Awam</a:t>
            </a:r>
            <a:endParaRPr lang="en-US">
              <a:latin typeface="Arial" charset="0"/>
            </a:endParaRPr>
          </a:p>
          <a:p>
            <a:pPr lvl="1">
              <a:lnSpc>
                <a:spcPct val="150000"/>
              </a:lnSpc>
            </a:pPr>
            <a:r>
              <a:rPr lang="ms-MY" sz="2000" b="0">
                <a:latin typeface="Arial" charset="0"/>
                <a:cs typeface="Arial" charset="0"/>
              </a:rPr>
              <a:t>Kawalan secara tidak langsung akan dibuat oleh Perbendaharaan dan Agensi Pusat melalui proses penilaian dan kelulusan Bajet, kelulusan projek pembangunan dan sebagainya manakala Ketua Audit Negara melalui pengauditan ke atas penyata kewangan akan mengkaji kedudukan kewangan dan melaporkan kepada </a:t>
            </a:r>
            <a:r>
              <a:rPr lang="ms-MY" sz="2000" b="0" smtClean="0">
                <a:latin typeface="Arial" charset="0"/>
                <a:cs typeface="Arial" charset="0"/>
              </a:rPr>
              <a:t>Jawatankuasa Akaun Awam (</a:t>
            </a:r>
            <a:r>
              <a:rPr lang="ms-MY" sz="2000" b="0" i="1" smtClean="0">
                <a:latin typeface="Arial" charset="0"/>
                <a:cs typeface="Arial" charset="0"/>
              </a:rPr>
              <a:t>Public Account Committee)</a:t>
            </a:r>
            <a:r>
              <a:rPr lang="ms-MY" sz="2000" b="0" smtClean="0">
                <a:latin typeface="Arial" charset="0"/>
                <a:cs typeface="Arial" charset="0"/>
              </a:rPr>
              <a:t> </a:t>
            </a:r>
            <a:r>
              <a:rPr lang="ms-MY" sz="2000" b="0">
                <a:latin typeface="Arial" charset="0"/>
                <a:cs typeface="Arial" charset="0"/>
              </a:rPr>
              <a:t>dan Parlimen mengenai prestasi kewangan Universiti.</a:t>
            </a:r>
            <a:endParaRPr lang="en-US" sz="2000" b="0">
              <a:latin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fontScale="85000" lnSpcReduction="20000"/>
          </a:bodyPr>
          <a:lstStyle/>
          <a:p>
            <a:pPr>
              <a:lnSpc>
                <a:spcPct val="150000"/>
              </a:lnSpc>
            </a:pPr>
            <a:r>
              <a:rPr lang="ms-MY" sz="2800">
                <a:latin typeface="Arial" charset="0"/>
                <a:cs typeface="Arial" charset="0"/>
              </a:rPr>
              <a:t>Kementerian </a:t>
            </a:r>
            <a:r>
              <a:rPr lang="ms-MY" sz="2800" smtClean="0">
                <a:latin typeface="Arial" charset="0"/>
                <a:cs typeface="Arial" charset="0"/>
              </a:rPr>
              <a:t>Pendidikan Malaysia</a:t>
            </a:r>
            <a:endParaRPr lang="en-US" sz="2400">
              <a:latin typeface="Arial" charset="0"/>
            </a:endParaRPr>
          </a:p>
          <a:p>
            <a:pPr lvl="1">
              <a:lnSpc>
                <a:spcPct val="150000"/>
              </a:lnSpc>
            </a:pPr>
            <a:r>
              <a:rPr lang="ms-MY" sz="2000" b="0">
                <a:latin typeface="Arial" charset="0"/>
                <a:cs typeface="Arial" charset="0"/>
              </a:rPr>
              <a:t>Berperanan menyelaras dasar kerajaan yang perlu dilaksanakan oleh Universiti dan bertanggungjawab menggubal dasar berkaitan serta memastikan bahawa semua </a:t>
            </a:r>
            <a:r>
              <a:rPr lang="ms-MY" sz="2000" b="0" smtClean="0">
                <a:latin typeface="Arial" charset="0"/>
                <a:cs typeface="Arial" charset="0"/>
              </a:rPr>
              <a:t>akta</a:t>
            </a:r>
            <a:r>
              <a:rPr lang="ms-MY" sz="2000" b="0">
                <a:latin typeface="Arial" charset="0"/>
                <a:cs typeface="Arial" charset="0"/>
              </a:rPr>
              <a:t>, pekeliling dan peraturan yang berkaitan diterima pakai dan dilaksanakan oleh Universiti sama ada secara langsung atau tidak langsung melalui perwakilannya dalam Lembaga Pengarah dan jawatankuasa-jawatankuasa yang dilantik.</a:t>
            </a:r>
          </a:p>
          <a:p>
            <a:pPr lvl="1">
              <a:lnSpc>
                <a:spcPct val="150000"/>
              </a:lnSpc>
            </a:pPr>
            <a:endParaRPr lang="ms-MY" sz="2000" b="0">
              <a:latin typeface="Arial" charset="0"/>
              <a:cs typeface="Arial" charset="0"/>
            </a:endParaRPr>
          </a:p>
          <a:p>
            <a:pPr lvl="1">
              <a:lnSpc>
                <a:spcPct val="150000"/>
              </a:lnSpc>
            </a:pPr>
            <a:r>
              <a:rPr lang="ms-MY" sz="2000" b="0">
                <a:latin typeface="Arial" charset="0"/>
                <a:cs typeface="Arial" charset="0"/>
              </a:rPr>
              <a:t>Bertanggungjawab menentukan dan mengesan perlaksanaan setiap program yang dijalankan oleh Universiti dan melaporkan prestasi serta kedudukan kewangan, laporan tahunan dan penyata kewangan Universiti kepada Jemaah Menteri di Parlimen.</a:t>
            </a:r>
            <a:endParaRPr lang="en-US" b="0">
              <a:latin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24</a:t>
            </a:fld>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lnSpcReduction="10000"/>
          </a:bodyPr>
          <a:lstStyle/>
          <a:p>
            <a:pPr>
              <a:lnSpc>
                <a:spcPct val="150000"/>
              </a:lnSpc>
            </a:pPr>
            <a:r>
              <a:rPr lang="ms-MY" sz="2400">
                <a:latin typeface="Arial" charset="0"/>
                <a:cs typeface="Arial" charset="0"/>
              </a:rPr>
              <a:t>Lembaga Pengarah</a:t>
            </a:r>
            <a:endParaRPr lang="en-US" sz="2400">
              <a:latin typeface="Arial" charset="0"/>
            </a:endParaRPr>
          </a:p>
          <a:p>
            <a:pPr lvl="1">
              <a:lnSpc>
                <a:spcPct val="150000"/>
              </a:lnSpc>
            </a:pPr>
            <a:r>
              <a:rPr lang="ms-MY" sz="2000" b="0">
                <a:latin typeface="Arial" charset="0"/>
                <a:cs typeface="Arial" charset="0"/>
              </a:rPr>
              <a:t>Bertanggungjawab menentukan Universiti mempunyai sistem dan peraturan yang berkesan supaya dapat memberi gambaran yang jelas dan berterusan mengenai pengurusan, operasi, sistem dan peraturan bagi membantu dan membolehkan Lembaga Pengarah untuk mengesan kemajuan perlaksanaan program, tahap pengurusan kewangan dari segi kecukupan dana, kawalan perbelanjaan, pelaburan, pengurusan pinjaman, aset dan penyelenggaraan akaun dan rekod.</a:t>
            </a:r>
            <a:endParaRPr lang="en-US" b="0">
              <a:latin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25</a:t>
            </a:fld>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fontScale="92500"/>
          </a:bodyPr>
          <a:lstStyle/>
          <a:p>
            <a:pPr>
              <a:lnSpc>
                <a:spcPct val="150000"/>
              </a:lnSpc>
            </a:pPr>
            <a:r>
              <a:rPr lang="ms-MY" sz="2400">
                <a:latin typeface="Arial" charset="0"/>
                <a:cs typeface="Arial" charset="0"/>
              </a:rPr>
              <a:t>Jawatankuasa Tetap Kewangan</a:t>
            </a:r>
            <a:endParaRPr lang="en-US" sz="2400">
              <a:latin typeface="Arial" charset="0"/>
            </a:endParaRPr>
          </a:p>
          <a:p>
            <a:pPr lvl="1">
              <a:lnSpc>
                <a:spcPct val="150000"/>
              </a:lnSpc>
            </a:pPr>
            <a:r>
              <a:rPr lang="ms-MY" sz="2000" b="0">
                <a:latin typeface="Arial" charset="0"/>
                <a:cs typeface="Arial" charset="0"/>
              </a:rPr>
              <a:t>Lembaga Pengarah Universiti telah meluluskan penubuhan Jawatankuasa Tetap Kewangan melalui Mesyuarat Lembaga Pengarah Bil. 1/2001</a:t>
            </a:r>
          </a:p>
          <a:p>
            <a:pPr lvl="1">
              <a:lnSpc>
                <a:spcPct val="150000"/>
              </a:lnSpc>
            </a:pPr>
            <a:r>
              <a:rPr lang="ms-MY" sz="2000" b="0">
                <a:latin typeface="Arial" charset="0"/>
                <a:cs typeface="Arial" charset="0"/>
              </a:rPr>
              <a:t>Antara lain fungsi jawatankuasa berkenaan adalah :</a:t>
            </a:r>
          </a:p>
          <a:p>
            <a:pPr lvl="2">
              <a:lnSpc>
                <a:spcPct val="150000"/>
              </a:lnSpc>
            </a:pPr>
            <a:r>
              <a:rPr lang="ms-MY" sz="1600" b="0">
                <a:latin typeface="Arial" charset="0"/>
                <a:cs typeface="Arial" charset="0"/>
              </a:rPr>
              <a:t>mengkaji dan memperakukan dasar dan peraturan kewangan Universiti</a:t>
            </a:r>
          </a:p>
          <a:p>
            <a:pPr lvl="2">
              <a:lnSpc>
                <a:spcPct val="150000"/>
              </a:lnSpc>
            </a:pPr>
            <a:r>
              <a:rPr lang="ms-MY" sz="1600" b="0">
                <a:latin typeface="Arial" charset="0"/>
                <a:cs typeface="Arial" charset="0"/>
              </a:rPr>
              <a:t>memantau anggaran pendapatan, perbelanjaan mengurus dan pembangunan Universiti serta memperakukan kepada Lembaga Pengarah</a:t>
            </a:r>
          </a:p>
          <a:p>
            <a:pPr lvl="2">
              <a:lnSpc>
                <a:spcPct val="150000"/>
              </a:lnSpc>
            </a:pPr>
            <a:r>
              <a:rPr lang="ms-MY" sz="1600" b="0">
                <a:latin typeface="Arial" charset="0"/>
                <a:cs typeface="Arial" charset="0"/>
              </a:rPr>
              <a:t>menerima dan menimbang penyata kewangan (sebelum &amp; selepas diaudit) dan laporan prestasi aktiviti kewangan Universiti serta memperakukan kepada Lembaga Pengarah</a:t>
            </a:r>
            <a:endParaRPr lang="en-US" sz="1600" b="0">
              <a:latin typeface="Arial" charset="0"/>
              <a:cs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26</a:t>
            </a:fld>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rmAutofit fontScale="92500" lnSpcReduction="10000"/>
          </a:bodyPr>
          <a:lstStyle/>
          <a:p>
            <a:pPr>
              <a:lnSpc>
                <a:spcPct val="150000"/>
              </a:lnSpc>
            </a:pPr>
            <a:r>
              <a:rPr lang="ms-MY" sz="2400">
                <a:latin typeface="Arial" charset="0"/>
                <a:cs typeface="Arial" charset="0"/>
              </a:rPr>
              <a:t>Jawatankuasa Audit</a:t>
            </a:r>
            <a:endParaRPr lang="en-US" sz="2400">
              <a:latin typeface="Arial" charset="0"/>
            </a:endParaRPr>
          </a:p>
          <a:p>
            <a:pPr lvl="1">
              <a:lnSpc>
                <a:spcPct val="150000"/>
              </a:lnSpc>
            </a:pPr>
            <a:r>
              <a:rPr lang="ms-MY" sz="2000" b="0">
                <a:latin typeface="Arial" charset="0"/>
                <a:cs typeface="Arial" charset="0"/>
              </a:rPr>
              <a:t>Surat Pekeliling Am Sulit Bil. 2 Tahun 1993 Garis Panduan Mengenai Peranan dan Tanggungjawab Kementerian, Lembaga Pengarah dan Ketua Eksekutif Dalam Pengurusan Badan-badan Berkanun Persekutuan.</a:t>
            </a:r>
          </a:p>
          <a:p>
            <a:pPr lvl="2">
              <a:lnSpc>
                <a:spcPct val="150000"/>
              </a:lnSpc>
            </a:pPr>
            <a:r>
              <a:rPr lang="ms-MY" sz="1800" b="0">
                <a:latin typeface="Arial" charset="0"/>
                <a:cs typeface="Arial" charset="0"/>
              </a:rPr>
              <a:t>Lembaga Pengarah Badan Berkanun hendaklah menubuhkan satu Jawatankuasa Audit yang keahliannya dilantik daripada kalangan Ahli-ahli Lembaga Pengarah bertujuan untuk meneliti kedua-dua laporan Juruaudit Dalaman dan Juruaudit Luar</a:t>
            </a:r>
          </a:p>
          <a:p>
            <a:pPr lvl="2">
              <a:lnSpc>
                <a:spcPct val="150000"/>
              </a:lnSpc>
            </a:pPr>
            <a:r>
              <a:rPr lang="en-US" sz="1800" b="0">
                <a:latin typeface="Arial" charset="0"/>
              </a:rPr>
              <a:t>Ketua </a:t>
            </a:r>
            <a:r>
              <a:rPr lang="en-US" sz="1800" b="0" smtClean="0">
                <a:latin typeface="Arial" charset="0"/>
              </a:rPr>
              <a:t>Unit Audit </a:t>
            </a:r>
            <a:r>
              <a:rPr lang="en-US" sz="1800" b="0">
                <a:latin typeface="Arial" charset="0"/>
              </a:rPr>
              <a:t>Dalam hendaklah mengurusetiakan Jawatankuasa Audit</a:t>
            </a:r>
          </a:p>
        </p:txBody>
      </p:sp>
      <p:sp>
        <p:nvSpPr>
          <p:cNvPr id="4" name="Slide Number Placeholder 5"/>
          <p:cNvSpPr>
            <a:spLocks noGrp="1"/>
          </p:cNvSpPr>
          <p:nvPr>
            <p:ph type="sldNum" sz="quarter" idx="12"/>
          </p:nvPr>
        </p:nvSpPr>
        <p:spPr/>
        <p:txBody>
          <a:bodyPr/>
          <a:lstStyle/>
          <a:p>
            <a:fld id="{1DC86F3E-7F7D-4CC7-A8B4-7B7F183BC862}" type="slidenum">
              <a:rPr lang="en-US"/>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fontScale="92500" lnSpcReduction="10000"/>
          </a:bodyPr>
          <a:lstStyle/>
          <a:p>
            <a:pPr>
              <a:lnSpc>
                <a:spcPct val="150000"/>
              </a:lnSpc>
            </a:pPr>
            <a:r>
              <a:rPr lang="ms-MY" sz="2400">
                <a:latin typeface="Arial" charset="0"/>
                <a:cs typeface="Arial" charset="0"/>
              </a:rPr>
              <a:t>Ketua Pegawai Eksekutif (Naib Canselor)</a:t>
            </a:r>
            <a:endParaRPr lang="en-US" sz="2400">
              <a:latin typeface="Arial" charset="0"/>
            </a:endParaRPr>
          </a:p>
          <a:p>
            <a:pPr lvl="1">
              <a:lnSpc>
                <a:spcPct val="150000"/>
              </a:lnSpc>
            </a:pPr>
            <a:r>
              <a:rPr lang="ms-MY" sz="2000" b="0">
                <a:latin typeface="Arial" charset="0"/>
                <a:cs typeface="Arial" charset="0"/>
              </a:rPr>
              <a:t>Ketua Pegawai Eksekutif bertanggungjawab melaksana dasar Kerajaan yang berkaitan dengan Universiti dan yang ditetapkan oleh Lembaga Pengarah.  Sebagai ketua pegawai eksekutif dan akademik Universiti, beliau bertanggungjawab menggubal dan merancang sistem pengurusan dan peraturan bagi melaksanakan dasar dan keputusan Lembaga berkaitan dengan perlaksanaan program dan pengurusan kewangan terutama mengenai kawalan perbelanjaan, kecukupan peruntukan, pelaburan, pengurusan aset, akaun dan sumber Universiti.</a:t>
            </a:r>
            <a:endParaRPr lang="en-US" sz="2000" b="0">
              <a:latin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28</a:t>
            </a:fld>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6" name="Rectangle 2"/>
          <p:cNvSpPr>
            <a:spLocks noGrp="1" noChangeArrowheads="1"/>
          </p:cNvSpPr>
          <p:nvPr>
            <p:ph idx="1"/>
          </p:nvPr>
        </p:nvSpPr>
        <p:spPr/>
        <p:txBody>
          <a:bodyPr>
            <a:noAutofit/>
          </a:bodyPr>
          <a:lstStyle/>
          <a:p>
            <a:pPr>
              <a:lnSpc>
                <a:spcPct val="150000"/>
              </a:lnSpc>
              <a:tabLst>
                <a:tab pos="2743200" algn="l"/>
                <a:tab pos="3257550" algn="l"/>
              </a:tabLst>
            </a:pPr>
            <a:r>
              <a:rPr lang="ms-MY" sz="2400">
                <a:latin typeface="Arial" charset="0"/>
                <a:cs typeface="Arial" charset="0"/>
              </a:rPr>
              <a:t>Jawatankuasa Pengurusan Kewangan &amp; Akaun</a:t>
            </a:r>
            <a:endParaRPr lang="en-US" sz="1600">
              <a:latin typeface="Arial" charset="0"/>
            </a:endParaRPr>
          </a:p>
          <a:p>
            <a:pPr lvl="1">
              <a:lnSpc>
                <a:spcPct val="150000"/>
              </a:lnSpc>
              <a:tabLst>
                <a:tab pos="2743200" algn="l"/>
                <a:tab pos="3257550" algn="l"/>
              </a:tabLst>
            </a:pPr>
            <a:r>
              <a:rPr lang="ms-MY" sz="1600" b="0">
                <a:latin typeface="Arial" charset="0"/>
                <a:cs typeface="Arial" charset="0"/>
              </a:rPr>
              <a:t>Melalui Pekeliling Perbendaharaan Bil. 8 Tahun 2004 (Penubuhan Jawatankuasa Pengurusan Kewangan Dan Akaun di Agensi Kerajaan Persekutuan), penubuhan Jawatankuasa ini selaras dengan keputusan Mesyuarat Jawatankuasa Khas Kabinet Mengenai Pengurusan Kerajaan Bil. 1/1995 pada 15 Jun 1995, sebagai satu langkah untuk meningkatkan pengurusan kewangan dan akaun di agensi-agensi Kerajaan.</a:t>
            </a:r>
          </a:p>
          <a:p>
            <a:pPr lvl="1">
              <a:lnSpc>
                <a:spcPct val="150000"/>
              </a:lnSpc>
              <a:tabLst>
                <a:tab pos="2743200" algn="l"/>
                <a:tab pos="3257550" algn="l"/>
              </a:tabLst>
            </a:pPr>
            <a:r>
              <a:rPr lang="ms-MY" sz="1600" b="0">
                <a:latin typeface="Arial" charset="0"/>
                <a:cs typeface="Arial" charset="0"/>
              </a:rPr>
              <a:t>Keahlian :</a:t>
            </a:r>
          </a:p>
          <a:p>
            <a:pPr lvl="2">
              <a:tabLst>
                <a:tab pos="2743200" algn="l"/>
                <a:tab pos="3257550" algn="l"/>
              </a:tabLst>
            </a:pPr>
            <a:r>
              <a:rPr lang="en-US" sz="1600" b="0">
                <a:latin typeface="Arial" charset="0"/>
              </a:rPr>
              <a:t>Pengerusi	:	Naib Canselor</a:t>
            </a:r>
          </a:p>
          <a:p>
            <a:pPr lvl="2">
              <a:tabLst>
                <a:tab pos="2743200" algn="l"/>
                <a:tab pos="3257550" algn="l"/>
              </a:tabLst>
            </a:pPr>
            <a:r>
              <a:rPr lang="en-US" sz="1600" b="0">
                <a:latin typeface="Arial" charset="0"/>
              </a:rPr>
              <a:t>Setiausaha	:	Bendahari</a:t>
            </a:r>
          </a:p>
          <a:p>
            <a:pPr lvl="2">
              <a:tabLst>
                <a:tab pos="2743200" algn="l"/>
                <a:tab pos="3257550" algn="l"/>
              </a:tabLst>
            </a:pPr>
            <a:r>
              <a:rPr lang="en-US" sz="1600" b="0">
                <a:latin typeface="Arial" charset="0"/>
              </a:rPr>
              <a:t>Ahli	:	Pengurusan Tertinggi</a:t>
            </a:r>
          </a:p>
          <a:p>
            <a:pPr lvl="2">
              <a:buFontTx/>
              <a:buNone/>
              <a:tabLst>
                <a:tab pos="2743200" algn="l"/>
                <a:tab pos="3257550" algn="l"/>
              </a:tabLst>
            </a:pPr>
            <a:r>
              <a:rPr lang="en-US" sz="1600" b="0">
                <a:latin typeface="Arial" charset="0"/>
              </a:rPr>
              <a:t>		:	Semua Ketua Pusat Tanggungjawab</a:t>
            </a:r>
          </a:p>
          <a:p>
            <a:pPr lvl="2">
              <a:buFontTx/>
              <a:buNone/>
              <a:tabLst>
                <a:tab pos="2743200" algn="l"/>
                <a:tab pos="3257550" algn="l"/>
              </a:tabLst>
            </a:pPr>
            <a:r>
              <a:rPr lang="en-US" sz="1600" b="0">
                <a:latin typeface="Arial" charset="0"/>
              </a:rPr>
              <a:t>		:	</a:t>
            </a:r>
            <a:r>
              <a:rPr lang="en-US" sz="1600" smtClean="0">
                <a:latin typeface="Arial" charset="0"/>
              </a:rPr>
              <a:t>Ketua </a:t>
            </a:r>
            <a:r>
              <a:rPr lang="en-US" sz="1600" b="0" smtClean="0">
                <a:latin typeface="Arial" charset="0"/>
              </a:rPr>
              <a:t>Juruaudit </a:t>
            </a:r>
            <a:r>
              <a:rPr lang="en-US" sz="1600" b="0">
                <a:latin typeface="Arial" charset="0"/>
              </a:rPr>
              <a:t>Dalam</a:t>
            </a:r>
          </a:p>
        </p:txBody>
      </p:sp>
      <p:sp>
        <p:nvSpPr>
          <p:cNvPr id="4" name="Slide Number Placeholder 5"/>
          <p:cNvSpPr>
            <a:spLocks noGrp="1"/>
          </p:cNvSpPr>
          <p:nvPr>
            <p:ph type="sldNum" sz="quarter" idx="12"/>
          </p:nvPr>
        </p:nvSpPr>
        <p:spPr/>
        <p:txBody>
          <a:bodyPr/>
          <a:lstStyle/>
          <a:p>
            <a:fld id="{1DC86F3E-7F7D-4CC7-A8B4-7B7F183BC862}" type="slidenum">
              <a:rPr lang="en-US"/>
              <a:pPr/>
              <a:t>29</a:t>
            </a:fld>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solidFill>
                  <a:srgbClr val="FFC000"/>
                </a:solidFill>
                <a:latin typeface="Arial" pitchFamily="34" charset="0"/>
                <a:cs typeface="Arial" pitchFamily="34" charset="0"/>
              </a:rPr>
              <a:t>DEFINISI TADBIR URUS</a:t>
            </a:r>
            <a:endParaRPr lang="en-US" sz="32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r>
              <a:rPr lang="en-US" sz="2000" dirty="0" err="1" smtClean="0">
                <a:latin typeface="Arial" pitchFamily="34" charset="0"/>
                <a:cs typeface="Arial" pitchFamily="34" charset="0"/>
              </a:rPr>
              <a:t>Tadbir</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Urus</a:t>
            </a:r>
            <a:endParaRPr lang="en-US" sz="2000" dirty="0" smtClean="0">
              <a:latin typeface="Arial" pitchFamily="34" charset="0"/>
              <a:cs typeface="Arial" pitchFamily="34" charset="0"/>
            </a:endParaRPr>
          </a:p>
          <a:p>
            <a:pPr lvl="1" algn="just"/>
            <a:r>
              <a:rPr lang="en-US" sz="1800" dirty="0" smtClean="0">
                <a:latin typeface="Arial" pitchFamily="34" charset="0"/>
                <a:cs typeface="Arial" pitchFamily="34" charset="0"/>
              </a:rPr>
              <a:t>Cara </a:t>
            </a:r>
            <a:r>
              <a:rPr lang="en-US" sz="1800" dirty="0" err="1" smtClean="0">
                <a:latin typeface="Arial" pitchFamily="34" charset="0"/>
                <a:cs typeface="Arial" pitchFamily="34" charset="0"/>
              </a:rPr>
              <a:t>atau</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sistem</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mentadbir</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mengurus</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mengawal</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selia</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dsb</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dasar</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fungsi</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perjalanan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sesebuah</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perbadanan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syarikat</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dsb</a:t>
            </a:r>
            <a:r>
              <a:rPr lang="en-US" sz="1800" dirty="0" smtClean="0">
                <a:latin typeface="Arial" pitchFamily="34" charset="0"/>
                <a:cs typeface="Arial" pitchFamily="34" charset="0"/>
              </a:rPr>
              <a:t> – </a:t>
            </a:r>
            <a:r>
              <a:rPr lang="en-US" sz="1800" dirty="0" err="1" smtClean="0">
                <a:latin typeface="Arial" pitchFamily="34" charset="0"/>
                <a:cs typeface="Arial" pitchFamily="34" charset="0"/>
              </a:rPr>
              <a:t>sumber</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dari</a:t>
            </a:r>
            <a:r>
              <a:rPr lang="en-US" sz="1800" dirty="0" smtClean="0">
                <a:latin typeface="Arial" pitchFamily="34" charset="0"/>
                <a:cs typeface="Arial" pitchFamily="34" charset="0"/>
              </a:rPr>
              <a:t> </a:t>
            </a:r>
            <a:r>
              <a:rPr lang="en-US" sz="1800" dirty="0" err="1" smtClean="0">
                <a:solidFill>
                  <a:srgbClr val="0070C0"/>
                </a:solidFill>
                <a:latin typeface="Arial" pitchFamily="34" charset="0"/>
                <a:cs typeface="Arial" pitchFamily="34" charset="0"/>
                <a:hlinkClick r:id="rId2"/>
              </a:rPr>
              <a:t>Kamus</a:t>
            </a:r>
            <a:r>
              <a:rPr lang="en-US" sz="1800" dirty="0" smtClean="0">
                <a:solidFill>
                  <a:srgbClr val="0070C0"/>
                </a:solidFill>
                <a:latin typeface="Arial" pitchFamily="34" charset="0"/>
                <a:cs typeface="Arial" pitchFamily="34" charset="0"/>
                <a:hlinkClick r:id="rId2"/>
              </a:rPr>
              <a:t> </a:t>
            </a:r>
            <a:r>
              <a:rPr lang="en-US" sz="1800" dirty="0" err="1" smtClean="0">
                <a:solidFill>
                  <a:srgbClr val="0070C0"/>
                </a:solidFill>
                <a:latin typeface="Arial" pitchFamily="34" charset="0"/>
                <a:cs typeface="Arial" pitchFamily="34" charset="0"/>
                <a:hlinkClick r:id="rId2"/>
              </a:rPr>
              <a:t>Pelajar</a:t>
            </a:r>
            <a:r>
              <a:rPr lang="en-US" sz="1800" dirty="0" smtClean="0">
                <a:solidFill>
                  <a:srgbClr val="0070C0"/>
                </a:solidFill>
                <a:latin typeface="Arial" pitchFamily="34" charset="0"/>
                <a:cs typeface="Arial" pitchFamily="34" charset="0"/>
                <a:hlinkClick r:id="rId2"/>
              </a:rPr>
              <a:t> </a:t>
            </a:r>
            <a:r>
              <a:rPr lang="en-US" sz="1800" dirty="0" err="1" smtClean="0">
                <a:solidFill>
                  <a:srgbClr val="0070C0"/>
                </a:solidFill>
                <a:latin typeface="Arial" pitchFamily="34" charset="0"/>
                <a:cs typeface="Arial" pitchFamily="34" charset="0"/>
                <a:hlinkClick r:id="rId2"/>
              </a:rPr>
              <a:t>Edisi</a:t>
            </a:r>
            <a:r>
              <a:rPr lang="en-US" sz="1800" dirty="0" smtClean="0">
                <a:solidFill>
                  <a:srgbClr val="0070C0"/>
                </a:solidFill>
                <a:latin typeface="Arial" pitchFamily="34" charset="0"/>
                <a:cs typeface="Arial" pitchFamily="34" charset="0"/>
                <a:hlinkClick r:id="rId2"/>
              </a:rPr>
              <a:t> </a:t>
            </a:r>
            <a:r>
              <a:rPr lang="en-US" sz="1800" dirty="0" err="1" smtClean="0">
                <a:solidFill>
                  <a:srgbClr val="0070C0"/>
                </a:solidFill>
                <a:latin typeface="Arial" pitchFamily="34" charset="0"/>
                <a:cs typeface="Arial" pitchFamily="34" charset="0"/>
                <a:hlinkClick r:id="rId2"/>
              </a:rPr>
              <a:t>Kedua</a:t>
            </a:r>
            <a:endParaRPr lang="en-US" sz="1800" dirty="0" smtClean="0">
              <a:solidFill>
                <a:srgbClr val="0070C0"/>
              </a:solidFill>
              <a:latin typeface="Arial" pitchFamily="34" charset="0"/>
              <a:cs typeface="Arial" pitchFamily="34" charset="0"/>
            </a:endParaRPr>
          </a:p>
          <a:p>
            <a:pPr lvl="1"/>
            <a:endParaRPr lang="en-US" sz="1800" dirty="0" smtClean="0">
              <a:latin typeface="Arial" pitchFamily="34" charset="0"/>
              <a:cs typeface="Arial" pitchFamily="34" charset="0"/>
            </a:endParaRPr>
          </a:p>
          <a:p>
            <a:r>
              <a:rPr lang="en-US" sz="1800" dirty="0" err="1" smtClean="0">
                <a:latin typeface="Arial" pitchFamily="34" charset="0"/>
                <a:cs typeface="Arial" pitchFamily="34" charset="0"/>
              </a:rPr>
              <a:t>Tadbir</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Urus</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Sektor</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Awam</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merangkumi</a:t>
            </a:r>
            <a:r>
              <a:rPr lang="en-US" sz="1800" baseline="0" dirty="0" smtClean="0">
                <a:latin typeface="Arial" pitchFamily="34" charset="0"/>
                <a:cs typeface="Arial" pitchFamily="34" charset="0"/>
              </a:rPr>
              <a:t>:</a:t>
            </a:r>
          </a:p>
          <a:p>
            <a:pPr lvl="1"/>
            <a:r>
              <a:rPr lang="en-US" sz="1800" u="sng" dirty="0" err="1" smtClean="0">
                <a:latin typeface="Arial" pitchFamily="34" charset="0"/>
                <a:cs typeface="Arial" pitchFamily="34" charset="0"/>
              </a:rPr>
              <a:t>Tatacara</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seseorang</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Menteri</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Ketua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Setiausaha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Ketua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Jabatan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Ketua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Eksekutif</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pegawai</a:t>
            </a:r>
            <a:r>
              <a:rPr lang="en-US" sz="1800" baseline="0" dirty="0" smtClean="0">
                <a:latin typeface="Arial" pitchFamily="34" charset="0"/>
                <a:cs typeface="Arial" pitchFamily="34" charset="0"/>
              </a:rPr>
              <a:t> di </a:t>
            </a:r>
            <a:r>
              <a:rPr lang="en-US" sz="1800" baseline="0" dirty="0" err="1" smtClean="0">
                <a:latin typeface="Arial" pitchFamily="34" charset="0"/>
                <a:cs typeface="Arial" pitchFamily="34" charset="0"/>
              </a:rPr>
              <a:t>semua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peringkat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pengurusan</a:t>
            </a:r>
            <a:r>
              <a:rPr lang="en-US" sz="1800"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melaksanakan</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tanggungjawabnya</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secara</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telus</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berakauntabiliti</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dan</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hlinkClick r:id="rId3"/>
              </a:rPr>
              <a:t>berhemat</a:t>
            </a:r>
            <a:r>
              <a:rPr lang="en-US" sz="1800" baseline="0" dirty="0" smtClean="0">
                <a:latin typeface="Arial" pitchFamily="34" charset="0"/>
                <a:cs typeface="Arial" pitchFamily="34" charset="0"/>
                <a:hlinkClick r:id="rId4" action="ppaction://hlinkfile"/>
              </a:rPr>
              <a:t> </a:t>
            </a:r>
            <a:r>
              <a:rPr lang="en-US" sz="1800" baseline="0" dirty="0" err="1" smtClean="0">
                <a:latin typeface="Arial" pitchFamily="34" charset="0"/>
                <a:cs typeface="Arial" pitchFamily="34" charset="0"/>
              </a:rPr>
              <a:t>dari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segi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pengambilan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keputusan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penyampaian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hasil</a:t>
            </a:r>
            <a:endParaRPr lang="en-US" sz="1800" baseline="0" dirty="0" smtClean="0">
              <a:latin typeface="Arial" pitchFamily="34" charset="0"/>
              <a:cs typeface="Arial" pitchFamily="34" charset="0"/>
            </a:endParaRPr>
          </a:p>
          <a:p>
            <a:pPr lvl="1"/>
            <a:r>
              <a:rPr lang="en-US" sz="1800" u="sng" baseline="0" dirty="0" err="1" smtClean="0">
                <a:latin typeface="Arial" pitchFamily="34" charset="0"/>
                <a:cs typeface="Arial" pitchFamily="34" charset="0"/>
              </a:rPr>
              <a:t>Struktur</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termasuk</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budaya</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dasar</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dan</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strategi</a:t>
            </a:r>
            <a:r>
              <a:rPr lang="en-US" sz="1800" u="sng" baseline="0" dirty="0" smtClean="0">
                <a:latin typeface="Arial" pitchFamily="34" charset="0"/>
                <a:cs typeface="Arial" pitchFamily="34" charset="0"/>
              </a:rPr>
              <a:t> </a:t>
            </a:r>
            <a:r>
              <a:rPr lang="en-US" sz="1800" baseline="0" dirty="0" err="1" smtClean="0">
                <a:latin typeface="Arial" pitchFamily="34" charset="0"/>
                <a:cs typeface="Arial" pitchFamily="34" charset="0"/>
              </a:rPr>
              <a:t>serta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tatacara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mereka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berurusan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dengan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pelbagai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pihak</a:t>
            </a:r>
            <a:r>
              <a:rPr lang="en-US" sz="1800" baseline="0" dirty="0" smtClean="0">
                <a:latin typeface="Arial" pitchFamily="34" charset="0"/>
                <a:cs typeface="Arial" pitchFamily="34" charset="0"/>
              </a:rPr>
              <a:t> yang </a:t>
            </a:r>
            <a:r>
              <a:rPr lang="en-US" sz="1800" baseline="0" dirty="0" err="1" smtClean="0">
                <a:latin typeface="Arial" pitchFamily="34" charset="0"/>
                <a:cs typeface="Arial" pitchFamily="34" charset="0"/>
              </a:rPr>
              <a:t>berkepentingan</a:t>
            </a:r>
            <a:r>
              <a:rPr lang="en-US" sz="1800" baseline="0" dirty="0" smtClean="0">
                <a:latin typeface="Arial" pitchFamily="34" charset="0"/>
                <a:cs typeface="Arial" pitchFamily="34" charset="0"/>
              </a:rPr>
              <a:t> (</a:t>
            </a:r>
            <a:r>
              <a:rPr lang="en-US" sz="1800" i="1" baseline="0" dirty="0" smtClean="0">
                <a:latin typeface="Arial" pitchFamily="34" charset="0"/>
                <a:cs typeface="Arial" pitchFamily="34" charset="0"/>
              </a:rPr>
              <a:t>stakeholders</a:t>
            </a:r>
            <a:r>
              <a:rPr lang="en-US" sz="1800" baseline="0" dirty="0" smtClean="0">
                <a:latin typeface="Arial" pitchFamily="34" charset="0"/>
                <a:cs typeface="Arial" pitchFamily="34" charset="0"/>
              </a:rPr>
              <a:t>)</a:t>
            </a:r>
          </a:p>
          <a:p>
            <a:pPr lvl="1"/>
            <a:r>
              <a:rPr lang="en-US" sz="1800" u="sng" baseline="0" dirty="0" smtClean="0">
                <a:latin typeface="Arial" pitchFamily="34" charset="0"/>
                <a:cs typeface="Arial" pitchFamily="34" charset="0"/>
              </a:rPr>
              <a:t>Proses </a:t>
            </a:r>
            <a:r>
              <a:rPr lang="en-US" sz="1800" u="sng" baseline="0" dirty="0" err="1" smtClean="0">
                <a:latin typeface="Arial" pitchFamily="34" charset="0"/>
                <a:cs typeface="Arial" pitchFamily="34" charset="0"/>
              </a:rPr>
              <a:t>bagaimana</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Agensi</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awam</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diarah</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dikawal</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dan</a:t>
            </a:r>
            <a:r>
              <a:rPr lang="en-US" sz="1800" u="sng" baseline="0" dirty="0" smtClean="0">
                <a:latin typeface="Arial" pitchFamily="34" charset="0"/>
                <a:cs typeface="Arial" pitchFamily="34" charset="0"/>
              </a:rPr>
              <a:t> </a:t>
            </a:r>
            <a:r>
              <a:rPr lang="en-US" sz="1800" u="sng" baseline="0" dirty="0" err="1" smtClean="0">
                <a:latin typeface="Arial" pitchFamily="34" charset="0"/>
                <a:cs typeface="Arial" pitchFamily="34" charset="0"/>
              </a:rPr>
              <a:t>dipertanggungjawabkan</a:t>
            </a:r>
            <a:r>
              <a:rPr lang="en-US" sz="1800" u="sng" baseline="0" dirty="0" smtClean="0">
                <a:latin typeface="Arial" pitchFamily="34" charset="0"/>
                <a:cs typeface="Arial" pitchFamily="34" charset="0"/>
              </a:rPr>
              <a:t> </a:t>
            </a:r>
            <a:r>
              <a:rPr lang="en-US" sz="1800" baseline="0" dirty="0" err="1" smtClean="0">
                <a:latin typeface="Arial" pitchFamily="34" charset="0"/>
                <a:cs typeface="Arial" pitchFamily="34" charset="0"/>
              </a:rPr>
              <a:t>untuk</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melaksanakan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objektif</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seperti</a:t>
            </a:r>
            <a:r>
              <a:rPr lang="en-US" sz="1800" baseline="0" dirty="0" smtClean="0">
                <a:latin typeface="Arial" pitchFamily="34" charset="0"/>
                <a:cs typeface="Arial" pitchFamily="34" charset="0"/>
              </a:rPr>
              <a:t> yang </a:t>
            </a:r>
            <a:r>
              <a:rPr lang="en-US" sz="1800" baseline="0" dirty="0" err="1" smtClean="0">
                <a:latin typeface="Arial" pitchFamily="34" charset="0"/>
                <a:cs typeface="Arial" pitchFamily="34" charset="0"/>
              </a:rPr>
              <a:t>telah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dipersetujui</a:t>
            </a:r>
            <a:endParaRPr lang="en-US" sz="1800" baseline="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7EBEF8A-2117-49D4-9215-0E5533AB140D}"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rmAutofit/>
          </a:bodyPr>
          <a:lstStyle/>
          <a:p>
            <a:pPr lvl="1">
              <a:lnSpc>
                <a:spcPct val="150000"/>
              </a:lnSpc>
            </a:pPr>
            <a:r>
              <a:rPr lang="en-US" sz="2000" b="0">
                <a:latin typeface="Arial" charset="0"/>
              </a:rPr>
              <a:t>Bidang tugas Jawatankuasa meliputi semua aspek </a:t>
            </a:r>
          </a:p>
          <a:p>
            <a:pPr lvl="2">
              <a:lnSpc>
                <a:spcPct val="150000"/>
              </a:lnSpc>
            </a:pPr>
            <a:r>
              <a:rPr lang="en-US" sz="1800" b="0">
                <a:latin typeface="Arial" charset="0"/>
              </a:rPr>
              <a:t>pengurusan perbelanjaan</a:t>
            </a:r>
          </a:p>
          <a:p>
            <a:pPr lvl="2">
              <a:lnSpc>
                <a:spcPct val="150000"/>
              </a:lnSpc>
            </a:pPr>
            <a:r>
              <a:rPr lang="en-US" sz="1800" b="0">
                <a:latin typeface="Arial" charset="0"/>
              </a:rPr>
              <a:t>pengurusan perakaunan</a:t>
            </a:r>
          </a:p>
          <a:p>
            <a:pPr lvl="2">
              <a:lnSpc>
                <a:spcPct val="150000"/>
              </a:lnSpc>
            </a:pPr>
            <a:r>
              <a:rPr lang="en-US" sz="1800" b="0">
                <a:latin typeface="Arial" charset="0"/>
              </a:rPr>
              <a:t>pengurusan pungutan dan tunggakan hasil</a:t>
            </a:r>
          </a:p>
          <a:p>
            <a:pPr lvl="2">
              <a:lnSpc>
                <a:spcPct val="150000"/>
              </a:lnSpc>
            </a:pPr>
            <a:r>
              <a:rPr lang="en-US" sz="1800" b="0">
                <a:latin typeface="Arial" charset="0"/>
              </a:rPr>
              <a:t>penyediaan dan pembentangan penyata kewangan dan laporan tahunan oleh Badan Berkanun</a:t>
            </a:r>
          </a:p>
          <a:p>
            <a:pPr lvl="2">
              <a:lnSpc>
                <a:spcPct val="150000"/>
              </a:lnSpc>
            </a:pPr>
            <a:r>
              <a:rPr lang="en-US" sz="1800" b="0">
                <a:latin typeface="Arial" charset="0"/>
              </a:rPr>
              <a:t>teguran-teguran audit dan laporan Unit Audit Dalam </a:t>
            </a:r>
          </a:p>
          <a:p>
            <a:pPr lvl="2">
              <a:lnSpc>
                <a:spcPct val="150000"/>
              </a:lnSpc>
            </a:pPr>
            <a:r>
              <a:rPr lang="en-US" sz="1800" b="0">
                <a:latin typeface="Arial" charset="0"/>
              </a:rPr>
              <a:t>perancangan latihan untuk pegawai dan staf yang mengurus hal-hal kewangan dan akaun</a:t>
            </a:r>
            <a:endParaRPr lang="en-US" b="0">
              <a:latin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30</a:t>
            </a:fld>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KAWALAN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9" name="Rectangle 2"/>
          <p:cNvSpPr>
            <a:spLocks noGrp="1" noChangeArrowheads="1"/>
          </p:cNvSpPr>
          <p:nvPr>
            <p:ph idx="1"/>
          </p:nvPr>
        </p:nvSpPr>
        <p:spPr/>
        <p:txBody>
          <a:bodyPr>
            <a:normAutofit/>
          </a:bodyPr>
          <a:lstStyle/>
          <a:p>
            <a:pPr>
              <a:lnSpc>
                <a:spcPct val="150000"/>
              </a:lnSpc>
            </a:pPr>
            <a:r>
              <a:rPr lang="ms-MY" sz="2400">
                <a:latin typeface="Arial" charset="0"/>
                <a:cs typeface="Arial" charset="0"/>
              </a:rPr>
              <a:t>Bendahari</a:t>
            </a:r>
          </a:p>
          <a:p>
            <a:pPr lvl="1">
              <a:lnSpc>
                <a:spcPct val="150000"/>
              </a:lnSpc>
            </a:pPr>
            <a:r>
              <a:rPr lang="en-US" sz="2000" b="0">
                <a:latin typeface="Arial" charset="0"/>
              </a:rPr>
              <a:t>Bertanggungjawab membantu Naib Canselor dalam </a:t>
            </a:r>
            <a:r>
              <a:rPr lang="ms-MY" sz="2000" b="0">
                <a:latin typeface="Arial" charset="0"/>
                <a:cs typeface="Arial" charset="0"/>
              </a:rPr>
              <a:t>melaksana dasar kerajaan yang berkaitan dengan Universiti dan yang ditetapkan oleh Lembaga Pengarah terutamanya mengenai pengurusan kewangan.</a:t>
            </a:r>
            <a:endParaRPr lang="en-US" sz="2000" b="0">
              <a:latin typeface="Arial" charset="0"/>
            </a:endParaRPr>
          </a:p>
        </p:txBody>
      </p:sp>
      <p:sp>
        <p:nvSpPr>
          <p:cNvPr id="4" name="Slide Number Placeholder 5"/>
          <p:cNvSpPr>
            <a:spLocks noGrp="1"/>
          </p:cNvSpPr>
          <p:nvPr>
            <p:ph type="sldNum" sz="quarter" idx="12"/>
          </p:nvPr>
        </p:nvSpPr>
        <p:spPr/>
        <p:txBody>
          <a:bodyPr/>
          <a:lstStyle/>
          <a:p>
            <a:fld id="{1DC86F3E-7F7D-4CC7-A8B4-7B7F183BC862}" type="slidenum">
              <a:rPr lang="en-US"/>
              <a:pPr/>
              <a:t>31</a:t>
            </a:fld>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normAutofit/>
          </a:bodyPr>
          <a:lstStyle/>
          <a:p>
            <a:pPr>
              <a:lnSpc>
                <a:spcPct val="90000"/>
              </a:lnSpc>
            </a:pPr>
            <a:r>
              <a:rPr lang="en-GB" sz="2400" smtClean="0">
                <a:solidFill>
                  <a:srgbClr val="FFC000"/>
                </a:solidFill>
                <a:latin typeface="Arial" pitchFamily="34" charset="0"/>
                <a:cs typeface="Arial" pitchFamily="34" charset="0"/>
              </a:rPr>
              <a:t>TUGAS &amp; TANGGUNGJAWAB BENDAHARI</a:t>
            </a:r>
            <a:endParaRPr lang="en-US" sz="2400">
              <a:solidFill>
                <a:srgbClr val="FFC000"/>
              </a:solidFill>
              <a:latin typeface="Arial" pitchFamily="34" charset="0"/>
              <a:cs typeface="Arial" pitchFamily="34" charset="0"/>
            </a:endParaRPr>
          </a:p>
        </p:txBody>
      </p:sp>
      <p:sp>
        <p:nvSpPr>
          <p:cNvPr id="167939" name="Rectangle 3"/>
          <p:cNvSpPr>
            <a:spLocks noGrp="1" noChangeArrowheads="1"/>
          </p:cNvSpPr>
          <p:nvPr>
            <p:ph idx="1"/>
          </p:nvPr>
        </p:nvSpPr>
        <p:spPr>
          <a:xfrm>
            <a:off x="1524000" y="1371600"/>
            <a:ext cx="7162800" cy="4572000"/>
          </a:xfrm>
        </p:spPr>
        <p:txBody>
          <a:bodyPr/>
          <a:lstStyle/>
          <a:p>
            <a:pPr marL="457200" lvl="0" indent="-457200">
              <a:buFont typeface="+mj-lt"/>
              <a:buAutoNum type="arabicPeriod"/>
            </a:pPr>
            <a:r>
              <a:rPr lang="en-GB" sz="2000" b="0" smtClean="0">
                <a:latin typeface="Arial" pitchFamily="34" charset="0"/>
                <a:cs typeface="Arial" pitchFamily="34" charset="0"/>
              </a:rPr>
              <a:t>Menterjemah visi, misi, objektif dan strategi Universiti berkaitan dengan perlaksanaan dan tanggungjawab pengurusan kewangan.</a:t>
            </a:r>
          </a:p>
          <a:p>
            <a:pPr marL="571500" lvl="1" indent="0">
              <a:lnSpc>
                <a:spcPct val="80000"/>
              </a:lnSpc>
              <a:buFontTx/>
              <a:buAutoNum type="arabicPeriod"/>
            </a:pPr>
            <a:endParaRPr lang="en-GB" sz="2000" b="0" smtClean="0">
              <a:latin typeface="Arial" pitchFamily="34" charset="0"/>
              <a:cs typeface="Arial" pitchFamily="34" charset="0"/>
            </a:endParaRPr>
          </a:p>
          <a:p>
            <a:pPr marL="457200" indent="-457200">
              <a:lnSpc>
                <a:spcPct val="80000"/>
              </a:lnSpc>
              <a:buFontTx/>
              <a:buAutoNum type="arabicPeriod"/>
            </a:pPr>
            <a:r>
              <a:rPr lang="en-GB" sz="2000" b="0" smtClean="0">
                <a:latin typeface="Arial" pitchFamily="34" charset="0"/>
                <a:cs typeface="Arial" pitchFamily="34" charset="0"/>
              </a:rPr>
              <a:t>Merancang dan menyedia peraturan dan prosedur pengurusan kewangan Universiti.</a:t>
            </a:r>
          </a:p>
          <a:p>
            <a:pPr marL="571500" lvl="1" indent="0">
              <a:lnSpc>
                <a:spcPct val="80000"/>
              </a:lnSpc>
              <a:buFontTx/>
              <a:buAutoNum type="arabicPeriod"/>
            </a:pPr>
            <a:endParaRPr lang="en-GB" sz="2000" b="0" smtClean="0">
              <a:latin typeface="Arial" pitchFamily="34" charset="0"/>
              <a:cs typeface="Arial" pitchFamily="34" charset="0"/>
            </a:endParaRPr>
          </a:p>
          <a:p>
            <a:pPr marL="457200" indent="-457200">
              <a:lnSpc>
                <a:spcPct val="80000"/>
              </a:lnSpc>
              <a:buFontTx/>
              <a:buAutoNum type="arabicPeriod"/>
            </a:pPr>
            <a:r>
              <a:rPr lang="en-GB" sz="2000" b="0" smtClean="0">
                <a:latin typeface="Arial" pitchFamily="34" charset="0"/>
                <a:cs typeface="Arial" pitchFamily="34" charset="0"/>
              </a:rPr>
              <a:t>Memberi perkhidmatan berkualiti yang boleh melicinkan proses dan sistem kerja pentadbiran dan akademik.</a:t>
            </a:r>
          </a:p>
          <a:p>
            <a:pPr marL="457200" indent="-457200">
              <a:lnSpc>
                <a:spcPct val="80000"/>
              </a:lnSpc>
              <a:buFontTx/>
              <a:buAutoNum type="arabicPeriod"/>
            </a:pPr>
            <a:endParaRPr lang="en-GB" sz="2000" b="0" smtClean="0">
              <a:latin typeface="Arial" pitchFamily="34" charset="0"/>
              <a:cs typeface="Arial" pitchFamily="34" charset="0"/>
            </a:endParaRPr>
          </a:p>
          <a:p>
            <a:pPr marL="457200" indent="-457200">
              <a:lnSpc>
                <a:spcPct val="80000"/>
              </a:lnSpc>
              <a:buFontTx/>
              <a:buAutoNum type="arabicPeriod"/>
            </a:pPr>
            <a:r>
              <a:rPr lang="en-GB" sz="2000" b="0" smtClean="0">
                <a:latin typeface="Arial" pitchFamily="34" charset="0"/>
                <a:cs typeface="Arial" pitchFamily="34" charset="0"/>
              </a:rPr>
              <a:t>Mengawal kewangan Universiti dengan cekap dan berkesan.</a:t>
            </a:r>
            <a:endParaRPr lang="en-GB" sz="2000" b="0">
              <a:latin typeface="Arial" pitchFamily="34" charset="0"/>
              <a:cs typeface="Arial" pitchFamily="34" charset="0"/>
            </a:endParaRPr>
          </a:p>
        </p:txBody>
      </p:sp>
      <p:sp>
        <p:nvSpPr>
          <p:cNvPr id="4" name="Slide Number Placeholder 5"/>
          <p:cNvSpPr>
            <a:spLocks noGrp="1"/>
          </p:cNvSpPr>
          <p:nvPr>
            <p:ph type="sldNum" sz="quarter" idx="12"/>
          </p:nvPr>
        </p:nvSpPr>
        <p:spPr/>
        <p:txBody>
          <a:bodyPr/>
          <a:lstStyle/>
          <a:p>
            <a:fld id="{35CA10A7-B775-405A-811F-BD4819C51FE4}" type="slidenum">
              <a:rPr lang="en-US"/>
              <a:pPr/>
              <a:t>32</a:t>
            </a:fld>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3"/>
          <p:cNvSpPr>
            <a:spLocks noGrp="1" noChangeArrowheads="1"/>
          </p:cNvSpPr>
          <p:nvPr>
            <p:ph type="title"/>
          </p:nvPr>
        </p:nvSpPr>
        <p:spPr>
          <a:noFill/>
          <a:ln/>
        </p:spPr>
        <p:txBody>
          <a:bodyPr>
            <a:normAutofit/>
          </a:bodyPr>
          <a:lstStyle/>
          <a:p>
            <a:pPr>
              <a:lnSpc>
                <a:spcPct val="90000"/>
              </a:lnSpc>
            </a:pPr>
            <a:r>
              <a:rPr lang="en-GB" sz="2400" smtClean="0">
                <a:solidFill>
                  <a:srgbClr val="FFC000"/>
                </a:solidFill>
                <a:latin typeface="Arial" pitchFamily="34" charset="0"/>
                <a:cs typeface="Arial" pitchFamily="34" charset="0"/>
              </a:rPr>
              <a:t>TUGAS &amp; TANGGUNGJAWAB BENDAHARI </a:t>
            </a:r>
            <a:endParaRPr lang="en-US" sz="1800" i="1">
              <a:solidFill>
                <a:srgbClr val="FFC000"/>
              </a:solidFill>
              <a:latin typeface="Arial" pitchFamily="34" charset="0"/>
              <a:cs typeface="Arial" pitchFamily="34" charset="0"/>
            </a:endParaRPr>
          </a:p>
        </p:txBody>
      </p:sp>
      <p:sp>
        <p:nvSpPr>
          <p:cNvPr id="168962" name="Rectangle 2"/>
          <p:cNvSpPr>
            <a:spLocks noGrp="1" noChangeArrowheads="1"/>
          </p:cNvSpPr>
          <p:nvPr>
            <p:ph idx="1"/>
          </p:nvPr>
        </p:nvSpPr>
        <p:spPr>
          <a:xfrm>
            <a:off x="1524000" y="1341438"/>
            <a:ext cx="7162800" cy="4830762"/>
          </a:xfrm>
        </p:spPr>
        <p:txBody>
          <a:bodyPr/>
          <a:lstStyle/>
          <a:p>
            <a:pPr marL="457200" indent="-457200">
              <a:lnSpc>
                <a:spcPct val="90000"/>
              </a:lnSpc>
              <a:buFontTx/>
              <a:buAutoNum type="arabicPeriod" startAt="5"/>
            </a:pPr>
            <a:r>
              <a:rPr lang="en-GB" sz="2000" b="0" err="1">
                <a:latin typeface="Arial" pitchFamily="34" charset="0"/>
                <a:cs typeface="Arial" pitchFamily="34" charset="0"/>
              </a:rPr>
              <a:t>Mengurus</a:t>
            </a:r>
            <a:r>
              <a:rPr lang="en-GB" sz="2000" b="0">
                <a:latin typeface="Arial" pitchFamily="34" charset="0"/>
                <a:cs typeface="Arial" pitchFamily="34" charset="0"/>
              </a:rPr>
              <a:t> </a:t>
            </a:r>
            <a:r>
              <a:rPr lang="en-GB" sz="2000" b="0" err="1">
                <a:latin typeface="Arial" pitchFamily="34" charset="0"/>
                <a:cs typeface="Arial" pitchFamily="34" charset="0"/>
              </a:rPr>
              <a:t>sistem</a:t>
            </a:r>
            <a:r>
              <a:rPr lang="en-GB" sz="2000" b="0">
                <a:latin typeface="Arial" pitchFamily="34" charset="0"/>
                <a:cs typeface="Arial" pitchFamily="34" charset="0"/>
              </a:rPr>
              <a:t> </a:t>
            </a:r>
            <a:r>
              <a:rPr lang="en-GB" sz="2000" b="0" err="1">
                <a:latin typeface="Arial" pitchFamily="34" charset="0"/>
                <a:cs typeface="Arial" pitchFamily="34" charset="0"/>
              </a:rPr>
              <a:t>kewangan</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perakaunan</a:t>
            </a:r>
            <a:r>
              <a:rPr lang="en-GB" sz="2000" b="0">
                <a:latin typeface="Arial" pitchFamily="34" charset="0"/>
                <a:cs typeface="Arial" pitchFamily="34" charset="0"/>
              </a:rPr>
              <a:t> yang </a:t>
            </a:r>
            <a:r>
              <a:rPr lang="en-GB" sz="2000" b="0" err="1">
                <a:latin typeface="Arial" pitchFamily="34" charset="0"/>
                <a:cs typeface="Arial" pitchFamily="34" charset="0"/>
              </a:rPr>
              <a:t>menekankan</a:t>
            </a:r>
            <a:r>
              <a:rPr lang="en-GB" sz="2000" b="0">
                <a:latin typeface="Arial" pitchFamily="34" charset="0"/>
                <a:cs typeface="Arial" pitchFamily="34" charset="0"/>
              </a:rPr>
              <a:t> </a:t>
            </a:r>
            <a:r>
              <a:rPr lang="en-GB" sz="2000" b="0" err="1">
                <a:latin typeface="Arial" pitchFamily="34" charset="0"/>
                <a:cs typeface="Arial" pitchFamily="34" charset="0"/>
              </a:rPr>
              <a:t>kepada</a:t>
            </a:r>
            <a:r>
              <a:rPr lang="en-GB" sz="2000" b="0">
                <a:latin typeface="Arial" pitchFamily="34" charset="0"/>
                <a:cs typeface="Arial" pitchFamily="34" charset="0"/>
              </a:rPr>
              <a:t> </a:t>
            </a:r>
            <a:r>
              <a:rPr lang="en-GB" sz="2000" b="0" err="1">
                <a:latin typeface="Arial" pitchFamily="34" charset="0"/>
                <a:cs typeface="Arial" pitchFamily="34" charset="0"/>
              </a:rPr>
              <a:t>ketepatan</a:t>
            </a:r>
            <a:r>
              <a:rPr lang="en-GB" sz="2000" b="0">
                <a:latin typeface="Arial" pitchFamily="34" charset="0"/>
                <a:cs typeface="Arial" pitchFamily="34" charset="0"/>
              </a:rPr>
              <a:t> </a:t>
            </a:r>
            <a:r>
              <a:rPr lang="en-GB" sz="2000" b="0" err="1">
                <a:latin typeface="Arial" pitchFamily="34" charset="0"/>
                <a:cs typeface="Arial" pitchFamily="34" charset="0"/>
              </a:rPr>
              <a:t>maklumat</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keberkesanan</a:t>
            </a:r>
            <a:r>
              <a:rPr lang="en-GB" sz="2000" b="0">
                <a:latin typeface="Arial" pitchFamily="34" charset="0"/>
                <a:cs typeface="Arial" pitchFamily="34" charset="0"/>
              </a:rPr>
              <a:t> </a:t>
            </a:r>
            <a:r>
              <a:rPr lang="en-GB" sz="2000" b="0" err="1">
                <a:latin typeface="Arial" pitchFamily="34" charset="0"/>
                <a:cs typeface="Arial" pitchFamily="34" charset="0"/>
              </a:rPr>
              <a:t>membuat</a:t>
            </a:r>
            <a:r>
              <a:rPr lang="en-GB" sz="2000" b="0">
                <a:latin typeface="Arial" pitchFamily="34" charset="0"/>
                <a:cs typeface="Arial" pitchFamily="34" charset="0"/>
              </a:rPr>
              <a:t> </a:t>
            </a:r>
            <a:r>
              <a:rPr lang="en-GB" sz="2000" b="0" err="1">
                <a:latin typeface="Arial" pitchFamily="34" charset="0"/>
                <a:cs typeface="Arial" pitchFamily="34" charset="0"/>
              </a:rPr>
              <a:t>keputusan</a:t>
            </a:r>
            <a:r>
              <a:rPr lang="en-GB" sz="2000" b="0">
                <a:latin typeface="Arial" pitchFamily="34" charset="0"/>
                <a:cs typeface="Arial" pitchFamily="34" charset="0"/>
              </a:rPr>
              <a:t>.</a:t>
            </a:r>
          </a:p>
          <a:p>
            <a:pPr marL="457200" indent="-457200">
              <a:lnSpc>
                <a:spcPct val="90000"/>
              </a:lnSpc>
              <a:buFontTx/>
              <a:buAutoNum type="arabicPeriod" startAt="5"/>
            </a:pPr>
            <a:endParaRPr lang="ms-MY" sz="2000" b="0">
              <a:latin typeface="Arial" pitchFamily="34" charset="0"/>
              <a:cs typeface="Arial" pitchFamily="34" charset="0"/>
            </a:endParaRPr>
          </a:p>
          <a:p>
            <a:pPr marL="457200" indent="-457200">
              <a:lnSpc>
                <a:spcPct val="90000"/>
              </a:lnSpc>
              <a:buFontTx/>
              <a:buAutoNum type="arabicPeriod" startAt="6"/>
            </a:pPr>
            <a:r>
              <a:rPr lang="en-GB" sz="2000" b="0" err="1">
                <a:latin typeface="Arial" pitchFamily="34" charset="0"/>
                <a:cs typeface="Arial" pitchFamily="34" charset="0"/>
              </a:rPr>
              <a:t>Menyedia</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menyenggarakan</a:t>
            </a:r>
            <a:r>
              <a:rPr lang="en-GB" sz="2000" b="0">
                <a:latin typeface="Arial" pitchFamily="34" charset="0"/>
                <a:cs typeface="Arial" pitchFamily="34" charset="0"/>
              </a:rPr>
              <a:t> </a:t>
            </a:r>
            <a:r>
              <a:rPr lang="en-GB" sz="2000" b="0" err="1">
                <a:latin typeface="Arial" pitchFamily="34" charset="0"/>
                <a:cs typeface="Arial" pitchFamily="34" charset="0"/>
              </a:rPr>
              <a:t>sistem</a:t>
            </a:r>
            <a:r>
              <a:rPr lang="en-GB" sz="2000" b="0">
                <a:latin typeface="Arial" pitchFamily="34" charset="0"/>
                <a:cs typeface="Arial" pitchFamily="34" charset="0"/>
              </a:rPr>
              <a:t> </a:t>
            </a:r>
            <a:r>
              <a:rPr lang="en-GB" sz="2000" b="0" err="1">
                <a:latin typeface="Arial" pitchFamily="34" charset="0"/>
                <a:cs typeface="Arial" pitchFamily="34" charset="0"/>
              </a:rPr>
              <a:t>rekod</a:t>
            </a:r>
            <a:r>
              <a:rPr lang="en-GB" sz="2000" b="0">
                <a:latin typeface="Arial" pitchFamily="34" charset="0"/>
                <a:cs typeface="Arial" pitchFamily="34" charset="0"/>
              </a:rPr>
              <a:t> </a:t>
            </a:r>
            <a:r>
              <a:rPr lang="en-GB" sz="2000" b="0" err="1">
                <a:latin typeface="Arial" pitchFamily="34" charset="0"/>
                <a:cs typeface="Arial" pitchFamily="34" charset="0"/>
              </a:rPr>
              <a:t>kewangan</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aset</a:t>
            </a:r>
            <a:r>
              <a:rPr lang="en-GB" sz="2000" b="0">
                <a:latin typeface="Arial" pitchFamily="34" charset="0"/>
                <a:cs typeface="Arial" pitchFamily="34" charset="0"/>
              </a:rPr>
              <a:t>/</a:t>
            </a:r>
            <a:r>
              <a:rPr lang="en-GB" sz="2000" b="0" err="1">
                <a:latin typeface="Arial" pitchFamily="34" charset="0"/>
                <a:cs typeface="Arial" pitchFamily="34" charset="0"/>
              </a:rPr>
              <a:t>inventori</a:t>
            </a:r>
            <a:r>
              <a:rPr lang="en-GB" sz="2000" b="0">
                <a:latin typeface="Arial" pitchFamily="34" charset="0"/>
                <a:cs typeface="Arial" pitchFamily="34" charset="0"/>
              </a:rPr>
              <a:t> </a:t>
            </a:r>
            <a:r>
              <a:rPr lang="en-GB" sz="2000" b="0" err="1">
                <a:latin typeface="Arial" pitchFamily="34" charset="0"/>
                <a:cs typeface="Arial" pitchFamily="34" charset="0"/>
              </a:rPr>
              <a:t>Universiti</a:t>
            </a:r>
            <a:r>
              <a:rPr lang="en-GB" sz="2000" b="0">
                <a:latin typeface="Arial" pitchFamily="34" charset="0"/>
                <a:cs typeface="Arial" pitchFamily="34" charset="0"/>
              </a:rPr>
              <a:t>.</a:t>
            </a:r>
          </a:p>
          <a:p>
            <a:pPr marL="457200" indent="-457200">
              <a:lnSpc>
                <a:spcPct val="90000"/>
              </a:lnSpc>
              <a:buFontTx/>
              <a:buAutoNum type="arabicPeriod" startAt="6"/>
            </a:pPr>
            <a:endParaRPr lang="en-GB" sz="2000" b="0">
              <a:latin typeface="Arial" pitchFamily="34" charset="0"/>
              <a:cs typeface="Arial" pitchFamily="34" charset="0"/>
            </a:endParaRPr>
          </a:p>
          <a:p>
            <a:pPr marL="457200" indent="-457200">
              <a:lnSpc>
                <a:spcPct val="90000"/>
              </a:lnSpc>
              <a:buFontTx/>
              <a:buAutoNum type="arabicPeriod" startAt="6"/>
            </a:pPr>
            <a:r>
              <a:rPr lang="en-GB" sz="2000" b="0" err="1">
                <a:latin typeface="Arial" pitchFamily="34" charset="0"/>
                <a:cs typeface="Arial" pitchFamily="34" charset="0"/>
              </a:rPr>
              <a:t>Mengurus</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mengawal</a:t>
            </a:r>
            <a:r>
              <a:rPr lang="en-GB" sz="2000" b="0">
                <a:latin typeface="Arial" pitchFamily="34" charset="0"/>
                <a:cs typeface="Arial" pitchFamily="34" charset="0"/>
              </a:rPr>
              <a:t> </a:t>
            </a:r>
            <a:r>
              <a:rPr lang="en-GB" sz="2000" b="0" err="1">
                <a:latin typeface="Arial" pitchFamily="34" charset="0"/>
                <a:cs typeface="Arial" pitchFamily="34" charset="0"/>
              </a:rPr>
              <a:t>semua</a:t>
            </a:r>
            <a:r>
              <a:rPr lang="en-GB" sz="2000" b="0">
                <a:latin typeface="Arial" pitchFamily="34" charset="0"/>
                <a:cs typeface="Arial" pitchFamily="34" charset="0"/>
              </a:rPr>
              <a:t> </a:t>
            </a:r>
            <a:r>
              <a:rPr lang="en-GB" sz="2000" b="0" err="1">
                <a:latin typeface="Arial" pitchFamily="34" charset="0"/>
                <a:cs typeface="Arial" pitchFamily="34" charset="0"/>
              </a:rPr>
              <a:t>pembayaran</a:t>
            </a:r>
            <a:r>
              <a:rPr lang="en-GB" sz="2000" b="0">
                <a:latin typeface="Arial" pitchFamily="34" charset="0"/>
                <a:cs typeface="Arial" pitchFamily="34" charset="0"/>
              </a:rPr>
              <a:t>, </a:t>
            </a:r>
            <a:r>
              <a:rPr lang="en-GB" sz="2000" b="0" err="1">
                <a:latin typeface="Arial" pitchFamily="34" charset="0"/>
                <a:cs typeface="Arial" pitchFamily="34" charset="0"/>
              </a:rPr>
              <a:t>perolehan</a:t>
            </a:r>
            <a:r>
              <a:rPr lang="en-GB" sz="2000" b="0">
                <a:latin typeface="Arial" pitchFamily="34" charset="0"/>
                <a:cs typeface="Arial" pitchFamily="34" charset="0"/>
              </a:rPr>
              <a:t>, </a:t>
            </a:r>
            <a:r>
              <a:rPr lang="en-GB" sz="2000" b="0" err="1">
                <a:latin typeface="Arial" pitchFamily="34" charset="0"/>
                <a:cs typeface="Arial" pitchFamily="34" charset="0"/>
              </a:rPr>
              <a:t>kutipan</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hasil</a:t>
            </a:r>
            <a:r>
              <a:rPr lang="en-GB" sz="2000" b="0">
                <a:latin typeface="Arial" pitchFamily="34" charset="0"/>
                <a:cs typeface="Arial" pitchFamily="34" charset="0"/>
              </a:rPr>
              <a:t> </a:t>
            </a:r>
            <a:r>
              <a:rPr lang="en-GB" sz="2000" b="0" err="1">
                <a:latin typeface="Arial" pitchFamily="34" charset="0"/>
                <a:cs typeface="Arial" pitchFamily="34" charset="0"/>
              </a:rPr>
              <a:t>Universiti</a:t>
            </a:r>
            <a:r>
              <a:rPr lang="en-GB" sz="2000" b="0">
                <a:latin typeface="Arial" pitchFamily="34" charset="0"/>
                <a:cs typeface="Arial" pitchFamily="34" charset="0"/>
              </a:rPr>
              <a:t>.</a:t>
            </a:r>
          </a:p>
          <a:p>
            <a:pPr marL="457200" indent="-457200">
              <a:lnSpc>
                <a:spcPct val="90000"/>
              </a:lnSpc>
              <a:buFontTx/>
              <a:buAutoNum type="arabicPeriod" startAt="6"/>
            </a:pPr>
            <a:endParaRPr lang="en-GB" sz="2000" b="0">
              <a:latin typeface="Arial" pitchFamily="34" charset="0"/>
              <a:cs typeface="Arial" pitchFamily="34" charset="0"/>
            </a:endParaRPr>
          </a:p>
          <a:p>
            <a:pPr marL="457200" indent="-457200">
              <a:lnSpc>
                <a:spcPct val="90000"/>
              </a:lnSpc>
              <a:buFontTx/>
              <a:buAutoNum type="arabicPeriod" startAt="6"/>
            </a:pPr>
            <a:r>
              <a:rPr lang="en-GB" sz="2000" b="0" err="1">
                <a:latin typeface="Arial" pitchFamily="34" charset="0"/>
                <a:cs typeface="Arial" pitchFamily="34" charset="0"/>
              </a:rPr>
              <a:t>Mengurus</a:t>
            </a:r>
            <a:r>
              <a:rPr lang="en-GB" sz="2000" b="0">
                <a:latin typeface="Arial" pitchFamily="34" charset="0"/>
                <a:cs typeface="Arial" pitchFamily="34" charset="0"/>
              </a:rPr>
              <a:t> </a:t>
            </a:r>
            <a:r>
              <a:rPr lang="en-GB" sz="2000" b="0" err="1">
                <a:latin typeface="Arial" pitchFamily="34" charset="0"/>
                <a:cs typeface="Arial" pitchFamily="34" charset="0"/>
              </a:rPr>
              <a:t>pelaburan</a:t>
            </a:r>
            <a:r>
              <a:rPr lang="en-GB" sz="2000" b="0">
                <a:latin typeface="Arial" pitchFamily="34" charset="0"/>
                <a:cs typeface="Arial" pitchFamily="34" charset="0"/>
              </a:rPr>
              <a:t>, </a:t>
            </a:r>
            <a:r>
              <a:rPr lang="en-GB" sz="2000" b="0" err="1">
                <a:latin typeface="Arial" pitchFamily="34" charset="0"/>
                <a:cs typeface="Arial" pitchFamily="34" charset="0"/>
              </a:rPr>
              <a:t>dana</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aliran</a:t>
            </a:r>
            <a:r>
              <a:rPr lang="en-GB" sz="2000" b="0">
                <a:latin typeface="Arial" pitchFamily="34" charset="0"/>
                <a:cs typeface="Arial" pitchFamily="34" charset="0"/>
              </a:rPr>
              <a:t> </a:t>
            </a:r>
            <a:r>
              <a:rPr lang="en-GB" sz="2000" b="0" err="1">
                <a:latin typeface="Arial" pitchFamily="34" charset="0"/>
                <a:cs typeface="Arial" pitchFamily="34" charset="0"/>
              </a:rPr>
              <a:t>tunai</a:t>
            </a:r>
            <a:r>
              <a:rPr lang="en-GB" sz="2000" b="0">
                <a:latin typeface="Arial" pitchFamily="34" charset="0"/>
                <a:cs typeface="Arial" pitchFamily="34" charset="0"/>
              </a:rPr>
              <a:t> </a:t>
            </a:r>
            <a:r>
              <a:rPr lang="en-GB" sz="2000" b="0" err="1">
                <a:latin typeface="Arial" pitchFamily="34" charset="0"/>
                <a:cs typeface="Arial" pitchFamily="34" charset="0"/>
              </a:rPr>
              <a:t>bagi</a:t>
            </a:r>
            <a:r>
              <a:rPr lang="en-GB" sz="2000" b="0">
                <a:latin typeface="Arial" pitchFamily="34" charset="0"/>
                <a:cs typeface="Arial" pitchFamily="34" charset="0"/>
              </a:rPr>
              <a:t> </a:t>
            </a:r>
            <a:r>
              <a:rPr lang="en-GB" sz="2000" b="0" err="1">
                <a:latin typeface="Arial" pitchFamily="34" charset="0"/>
                <a:cs typeface="Arial" pitchFamily="34" charset="0"/>
              </a:rPr>
              <a:t>menambah</a:t>
            </a:r>
            <a:r>
              <a:rPr lang="en-GB" sz="2000" b="0">
                <a:latin typeface="Arial" pitchFamily="34" charset="0"/>
                <a:cs typeface="Arial" pitchFamily="34" charset="0"/>
              </a:rPr>
              <a:t> </a:t>
            </a:r>
            <a:r>
              <a:rPr lang="en-GB" sz="2000" b="0" err="1">
                <a:latin typeface="Arial" pitchFamily="34" charset="0"/>
                <a:cs typeface="Arial" pitchFamily="34" charset="0"/>
              </a:rPr>
              <a:t>dan</a:t>
            </a:r>
            <a:r>
              <a:rPr lang="en-GB" sz="2000" b="0">
                <a:latin typeface="Arial" pitchFamily="34" charset="0"/>
                <a:cs typeface="Arial" pitchFamily="34" charset="0"/>
              </a:rPr>
              <a:t> </a:t>
            </a:r>
            <a:r>
              <a:rPr lang="en-GB" sz="2000" b="0" err="1">
                <a:latin typeface="Arial" pitchFamily="34" charset="0"/>
                <a:cs typeface="Arial" pitchFamily="34" charset="0"/>
              </a:rPr>
              <a:t>mengukuhkan</a:t>
            </a:r>
            <a:r>
              <a:rPr lang="en-GB" sz="2000" b="0">
                <a:latin typeface="Arial" pitchFamily="34" charset="0"/>
                <a:cs typeface="Arial" pitchFamily="34" charset="0"/>
              </a:rPr>
              <a:t> </a:t>
            </a:r>
            <a:r>
              <a:rPr lang="en-GB" sz="2000" b="0" err="1">
                <a:latin typeface="Arial" pitchFamily="34" charset="0"/>
                <a:cs typeface="Arial" pitchFamily="34" charset="0"/>
              </a:rPr>
              <a:t>sumber</a:t>
            </a:r>
            <a:r>
              <a:rPr lang="en-GB" sz="2000" b="0">
                <a:latin typeface="Arial" pitchFamily="34" charset="0"/>
                <a:cs typeface="Arial" pitchFamily="34" charset="0"/>
              </a:rPr>
              <a:t> </a:t>
            </a:r>
            <a:r>
              <a:rPr lang="en-GB" sz="2000" b="0" err="1">
                <a:latin typeface="Arial" pitchFamily="34" charset="0"/>
                <a:cs typeface="Arial" pitchFamily="34" charset="0"/>
              </a:rPr>
              <a:t>kewangan</a:t>
            </a:r>
            <a:r>
              <a:rPr lang="en-GB" sz="2000" b="0">
                <a:latin typeface="Arial" pitchFamily="34" charset="0"/>
                <a:cs typeface="Arial" pitchFamily="34" charset="0"/>
              </a:rPr>
              <a:t> </a:t>
            </a:r>
            <a:r>
              <a:rPr lang="en-GB" sz="2000" b="0" err="1">
                <a:latin typeface="Arial" pitchFamily="34" charset="0"/>
                <a:cs typeface="Arial" pitchFamily="34" charset="0"/>
              </a:rPr>
              <a:t>Universiti</a:t>
            </a:r>
            <a:r>
              <a:rPr lang="en-GB" sz="2000" b="0">
                <a:latin typeface="Arial" pitchFamily="34" charset="0"/>
                <a:cs typeface="Arial" pitchFamily="34" charset="0"/>
              </a:rPr>
              <a:t>.</a:t>
            </a:r>
          </a:p>
        </p:txBody>
      </p:sp>
      <p:sp>
        <p:nvSpPr>
          <p:cNvPr id="4" name="Slide Number Placeholder 5"/>
          <p:cNvSpPr>
            <a:spLocks noGrp="1"/>
          </p:cNvSpPr>
          <p:nvPr>
            <p:ph type="sldNum" sz="quarter" idx="12"/>
          </p:nvPr>
        </p:nvSpPr>
        <p:spPr/>
        <p:txBody>
          <a:bodyPr/>
          <a:lstStyle/>
          <a:p>
            <a:fld id="{C5D4804E-FC5B-473C-9299-418F1BBCDB4D}" type="slidenum">
              <a:rPr lang="en-US"/>
              <a:pPr/>
              <a:t>33</a:t>
            </a:fld>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title"/>
          </p:nvPr>
        </p:nvSpPr>
        <p:spPr>
          <a:noFill/>
          <a:ln/>
        </p:spPr>
        <p:txBody>
          <a:bodyPr>
            <a:normAutofit/>
          </a:bodyPr>
          <a:lstStyle/>
          <a:p>
            <a:pPr>
              <a:lnSpc>
                <a:spcPct val="90000"/>
              </a:lnSpc>
            </a:pPr>
            <a:r>
              <a:rPr lang="en-GB" sz="2400" smtClean="0">
                <a:solidFill>
                  <a:srgbClr val="FFC000"/>
                </a:solidFill>
                <a:latin typeface="Arial" pitchFamily="34" charset="0"/>
                <a:cs typeface="Arial" pitchFamily="34" charset="0"/>
              </a:rPr>
              <a:t>TUGAS &amp; TANGGUNGJAWAB BENDAHARI </a:t>
            </a:r>
            <a:endParaRPr lang="en-US" sz="1800" i="1">
              <a:solidFill>
                <a:srgbClr val="FFC000"/>
              </a:solidFill>
              <a:latin typeface="Arial" pitchFamily="34" charset="0"/>
              <a:cs typeface="Arial" pitchFamily="34" charset="0"/>
            </a:endParaRPr>
          </a:p>
        </p:txBody>
      </p:sp>
      <p:sp>
        <p:nvSpPr>
          <p:cNvPr id="169986" name="Rectangle 2"/>
          <p:cNvSpPr>
            <a:spLocks noGrp="1" noChangeArrowheads="1"/>
          </p:cNvSpPr>
          <p:nvPr>
            <p:ph idx="1"/>
          </p:nvPr>
        </p:nvSpPr>
        <p:spPr>
          <a:xfrm>
            <a:off x="1524000" y="1341438"/>
            <a:ext cx="7162800" cy="4830762"/>
          </a:xfrm>
        </p:spPr>
        <p:txBody>
          <a:bodyPr/>
          <a:lstStyle/>
          <a:p>
            <a:pPr marL="533400" indent="-533400">
              <a:lnSpc>
                <a:spcPct val="90000"/>
              </a:lnSpc>
              <a:buFontTx/>
              <a:buAutoNum type="arabicPeriod" startAt="9"/>
            </a:pPr>
            <a:r>
              <a:rPr lang="en-GB" sz="2000" b="0" err="1">
                <a:latin typeface="Arial" charset="0"/>
                <a:cs typeface="Times New Roman" pitchFamily="18" charset="0"/>
              </a:rPr>
              <a:t>Menyelaras</a:t>
            </a:r>
            <a:r>
              <a:rPr lang="en-GB" sz="2000" b="0">
                <a:latin typeface="Arial" charset="0"/>
                <a:cs typeface="Times New Roman" pitchFamily="18" charset="0"/>
              </a:rPr>
              <a:t> </a:t>
            </a:r>
            <a:r>
              <a:rPr lang="en-GB" sz="2000" b="0" err="1">
                <a:latin typeface="Arial" charset="0"/>
                <a:cs typeface="Times New Roman" pitchFamily="18" charset="0"/>
              </a:rPr>
              <a:t>penyediaan</a:t>
            </a:r>
            <a:r>
              <a:rPr lang="en-GB" sz="2000" b="0">
                <a:latin typeface="Arial" charset="0"/>
                <a:cs typeface="Times New Roman" pitchFamily="18" charset="0"/>
              </a:rPr>
              <a:t> </a:t>
            </a:r>
            <a:r>
              <a:rPr lang="en-GB" sz="2000" b="0" err="1">
                <a:latin typeface="Arial" charset="0"/>
                <a:cs typeface="Times New Roman" pitchFamily="18" charset="0"/>
              </a:rPr>
              <a:t>anggaran</a:t>
            </a:r>
            <a:r>
              <a:rPr lang="en-GB" sz="2000" b="0">
                <a:latin typeface="Arial" charset="0"/>
                <a:cs typeface="Times New Roman" pitchFamily="18" charset="0"/>
              </a:rPr>
              <a:t> </a:t>
            </a:r>
            <a:r>
              <a:rPr lang="en-GB" sz="2000" b="0" err="1">
                <a:latin typeface="Arial" charset="0"/>
                <a:cs typeface="Times New Roman" pitchFamily="18" charset="0"/>
              </a:rPr>
              <a:t>bajet</a:t>
            </a:r>
            <a:r>
              <a:rPr lang="en-GB" sz="2000" b="0">
                <a:latin typeface="Arial" charset="0"/>
                <a:cs typeface="Times New Roman" pitchFamily="18" charset="0"/>
              </a:rPr>
              <a:t> </a:t>
            </a:r>
            <a:r>
              <a:rPr lang="en-GB" sz="2000" b="0" err="1">
                <a:latin typeface="Arial" charset="0"/>
                <a:cs typeface="Times New Roman" pitchFamily="18" charset="0"/>
              </a:rPr>
              <a:t>mengurus</a:t>
            </a:r>
            <a:r>
              <a:rPr lang="en-GB" sz="2000" b="0">
                <a:latin typeface="Arial" charset="0"/>
                <a:cs typeface="Times New Roman" pitchFamily="18" charset="0"/>
              </a:rPr>
              <a:t> </a:t>
            </a:r>
            <a:r>
              <a:rPr lang="en-GB" sz="2000" b="0" err="1">
                <a:latin typeface="Arial" charset="0"/>
                <a:cs typeface="Times New Roman" pitchFamily="18" charset="0"/>
              </a:rPr>
              <a:t>dan</a:t>
            </a:r>
            <a:r>
              <a:rPr lang="en-GB" sz="2000" b="0">
                <a:latin typeface="Arial" charset="0"/>
                <a:cs typeface="Times New Roman" pitchFamily="18" charset="0"/>
              </a:rPr>
              <a:t> </a:t>
            </a:r>
            <a:r>
              <a:rPr lang="en-GB" sz="2000" b="0" err="1">
                <a:latin typeface="Arial" charset="0"/>
                <a:cs typeface="Times New Roman" pitchFamily="18" charset="0"/>
              </a:rPr>
              <a:t>pembangunan</a:t>
            </a:r>
            <a:r>
              <a:rPr lang="en-GB" sz="2000" b="0">
                <a:latin typeface="Arial" charset="0"/>
                <a:cs typeface="Times New Roman" pitchFamily="18" charset="0"/>
              </a:rPr>
              <a:t> yang </a:t>
            </a:r>
            <a:r>
              <a:rPr lang="en-GB" sz="2000" b="0" err="1">
                <a:latin typeface="Arial" charset="0"/>
                <a:cs typeface="Times New Roman" pitchFamily="18" charset="0"/>
              </a:rPr>
              <a:t>menepati</a:t>
            </a:r>
            <a:r>
              <a:rPr lang="en-GB" sz="2000" b="0">
                <a:latin typeface="Arial" charset="0"/>
                <a:cs typeface="Times New Roman" pitchFamily="18" charset="0"/>
              </a:rPr>
              <a:t> </a:t>
            </a:r>
            <a:r>
              <a:rPr lang="en-GB" sz="2000" b="0" err="1">
                <a:latin typeface="Arial" charset="0"/>
                <a:cs typeface="Times New Roman" pitchFamily="18" charset="0"/>
              </a:rPr>
              <a:t>proses</a:t>
            </a:r>
            <a:r>
              <a:rPr lang="en-GB" sz="2000" b="0">
                <a:latin typeface="Arial" charset="0"/>
                <a:cs typeface="Times New Roman" pitchFamily="18" charset="0"/>
              </a:rPr>
              <a:t> </a:t>
            </a:r>
            <a:r>
              <a:rPr lang="en-GB" sz="2000" b="0" err="1">
                <a:latin typeface="Arial" charset="0"/>
                <a:cs typeface="Times New Roman" pitchFamily="18" charset="0"/>
              </a:rPr>
              <a:t>pertumbuhan</a:t>
            </a:r>
            <a:r>
              <a:rPr lang="en-GB" sz="2000" b="0">
                <a:latin typeface="Arial" charset="0"/>
                <a:cs typeface="Times New Roman" pitchFamily="18" charset="0"/>
              </a:rPr>
              <a:t> </a:t>
            </a:r>
            <a:r>
              <a:rPr lang="en-GB" sz="2000" b="0" err="1">
                <a:latin typeface="Arial" charset="0"/>
                <a:cs typeface="Times New Roman" pitchFamily="18" charset="0"/>
              </a:rPr>
              <a:t>Universiti</a:t>
            </a:r>
            <a:r>
              <a:rPr lang="en-GB" sz="2000" b="0">
                <a:latin typeface="Arial" charset="0"/>
                <a:cs typeface="Times New Roman" pitchFamily="18" charset="0"/>
              </a:rPr>
              <a:t>.</a:t>
            </a:r>
          </a:p>
          <a:p>
            <a:pPr marL="533400" indent="-533400">
              <a:lnSpc>
                <a:spcPct val="90000"/>
              </a:lnSpc>
              <a:buFontTx/>
              <a:buAutoNum type="arabicPeriod" startAt="9"/>
            </a:pPr>
            <a:endParaRPr lang="en-GB" sz="2000" b="0">
              <a:latin typeface="Arial" charset="0"/>
              <a:cs typeface="Times New Roman" pitchFamily="18" charset="0"/>
            </a:endParaRPr>
          </a:p>
          <a:p>
            <a:pPr marL="533400" indent="-533400">
              <a:lnSpc>
                <a:spcPct val="90000"/>
              </a:lnSpc>
              <a:buFontTx/>
              <a:buAutoNum type="arabicPeriod" startAt="9"/>
            </a:pPr>
            <a:r>
              <a:rPr lang="en-GB" sz="2000" b="0" err="1">
                <a:latin typeface="Arial" charset="0"/>
                <a:cs typeface="Times New Roman" pitchFamily="18" charset="0"/>
              </a:rPr>
              <a:t>Menyediakan</a:t>
            </a:r>
            <a:r>
              <a:rPr lang="en-GB" sz="2000" b="0">
                <a:latin typeface="Arial" charset="0"/>
                <a:cs typeface="Times New Roman" pitchFamily="18" charset="0"/>
              </a:rPr>
              <a:t> </a:t>
            </a:r>
            <a:r>
              <a:rPr lang="en-GB" sz="2000" b="0" err="1">
                <a:latin typeface="Arial" charset="0"/>
                <a:cs typeface="Times New Roman" pitchFamily="18" charset="0"/>
              </a:rPr>
              <a:t>Penyata</a:t>
            </a:r>
            <a:r>
              <a:rPr lang="en-GB" sz="2000" b="0">
                <a:latin typeface="Arial" charset="0"/>
                <a:cs typeface="Times New Roman" pitchFamily="18" charset="0"/>
              </a:rPr>
              <a:t> </a:t>
            </a:r>
            <a:r>
              <a:rPr lang="en-GB" sz="2000" b="0" err="1">
                <a:latin typeface="Arial" charset="0"/>
                <a:cs typeface="Times New Roman" pitchFamily="18" charset="0"/>
              </a:rPr>
              <a:t>Kewangan</a:t>
            </a:r>
            <a:r>
              <a:rPr lang="en-GB" sz="2000" b="0">
                <a:latin typeface="Arial" charset="0"/>
                <a:cs typeface="Times New Roman" pitchFamily="18" charset="0"/>
              </a:rPr>
              <a:t> </a:t>
            </a:r>
            <a:r>
              <a:rPr lang="en-GB" sz="2000" b="0" err="1">
                <a:latin typeface="Arial" charset="0"/>
                <a:cs typeface="Times New Roman" pitchFamily="18" charset="0"/>
              </a:rPr>
              <a:t>dan</a:t>
            </a:r>
            <a:r>
              <a:rPr lang="en-GB" sz="2000" b="0">
                <a:latin typeface="Arial" charset="0"/>
                <a:cs typeface="Times New Roman" pitchFamily="18" charset="0"/>
              </a:rPr>
              <a:t> </a:t>
            </a:r>
            <a:r>
              <a:rPr lang="en-GB" sz="2000" b="0" err="1">
                <a:latin typeface="Arial" charset="0"/>
                <a:cs typeface="Times New Roman" pitchFamily="18" charset="0"/>
              </a:rPr>
              <a:t>petunjuk</a:t>
            </a:r>
            <a:r>
              <a:rPr lang="en-GB" sz="2000" b="0">
                <a:latin typeface="Arial" charset="0"/>
                <a:cs typeface="Times New Roman" pitchFamily="18" charset="0"/>
              </a:rPr>
              <a:t> </a:t>
            </a:r>
            <a:r>
              <a:rPr lang="en-GB" sz="2000" b="0" err="1">
                <a:latin typeface="Arial" charset="0"/>
                <a:cs typeface="Times New Roman" pitchFamily="18" charset="0"/>
              </a:rPr>
              <a:t>prestasi</a:t>
            </a:r>
            <a:r>
              <a:rPr lang="en-GB" sz="2000" b="0">
                <a:latin typeface="Arial" charset="0"/>
                <a:cs typeface="Times New Roman" pitchFamily="18" charset="0"/>
              </a:rPr>
              <a:t> </a:t>
            </a:r>
            <a:r>
              <a:rPr lang="en-GB" sz="2000" b="0" err="1">
                <a:latin typeface="Arial" charset="0"/>
                <a:cs typeface="Times New Roman" pitchFamily="18" charset="0"/>
              </a:rPr>
              <a:t>kewangan</a:t>
            </a:r>
            <a:r>
              <a:rPr lang="en-GB" sz="2000" b="0">
                <a:latin typeface="Arial" charset="0"/>
                <a:cs typeface="Times New Roman" pitchFamily="18" charset="0"/>
              </a:rPr>
              <a:t> </a:t>
            </a:r>
            <a:r>
              <a:rPr lang="en-GB" sz="2000" b="0" err="1">
                <a:latin typeface="Arial" charset="0"/>
                <a:cs typeface="Times New Roman" pitchFamily="18" charset="0"/>
              </a:rPr>
              <a:t>Universiti</a:t>
            </a:r>
            <a:r>
              <a:rPr lang="en-GB" sz="2000" b="0">
                <a:latin typeface="Arial" charset="0"/>
                <a:cs typeface="Times New Roman" pitchFamily="18" charset="0"/>
              </a:rPr>
              <a:t>.</a:t>
            </a:r>
          </a:p>
          <a:p>
            <a:pPr marL="533400" indent="-533400">
              <a:lnSpc>
                <a:spcPct val="90000"/>
              </a:lnSpc>
              <a:buFontTx/>
              <a:buAutoNum type="arabicPeriod" startAt="9"/>
            </a:pPr>
            <a:endParaRPr lang="en-GB" sz="2000" b="0">
              <a:latin typeface="Arial" charset="0"/>
              <a:cs typeface="Times New Roman" pitchFamily="18" charset="0"/>
            </a:endParaRPr>
          </a:p>
          <a:p>
            <a:pPr marL="533400" indent="-533400">
              <a:lnSpc>
                <a:spcPct val="90000"/>
              </a:lnSpc>
              <a:buFontTx/>
              <a:buAutoNum type="arabicPeriod" startAt="9"/>
            </a:pPr>
            <a:r>
              <a:rPr lang="en-GB" sz="2000" b="0" err="1">
                <a:latin typeface="Arial" charset="0"/>
                <a:cs typeface="Times New Roman" pitchFamily="18" charset="0"/>
              </a:rPr>
              <a:t>Pematuhan</a:t>
            </a:r>
            <a:r>
              <a:rPr lang="en-GB" sz="2000" b="0">
                <a:latin typeface="Arial" charset="0"/>
                <a:cs typeface="Times New Roman" pitchFamily="18" charset="0"/>
              </a:rPr>
              <a:t> </a:t>
            </a:r>
            <a:r>
              <a:rPr lang="en-GB" sz="2000" b="0" err="1">
                <a:latin typeface="Arial" charset="0"/>
                <a:cs typeface="Times New Roman" pitchFamily="18" charset="0"/>
              </a:rPr>
              <a:t>kepada</a:t>
            </a:r>
            <a:r>
              <a:rPr lang="en-GB" sz="2000" b="0">
                <a:latin typeface="Arial" charset="0"/>
                <a:cs typeface="Times New Roman" pitchFamily="18" charset="0"/>
              </a:rPr>
              <a:t> </a:t>
            </a:r>
            <a:r>
              <a:rPr lang="en-GB" sz="2000" b="0" err="1">
                <a:latin typeface="Arial" charset="0"/>
                <a:cs typeface="Times New Roman" pitchFamily="18" charset="0"/>
              </a:rPr>
              <a:t>keperluan</a:t>
            </a:r>
            <a:r>
              <a:rPr lang="en-GB" sz="2000" b="0">
                <a:latin typeface="Arial" charset="0"/>
                <a:cs typeface="Times New Roman" pitchFamily="18" charset="0"/>
              </a:rPr>
              <a:t> </a:t>
            </a:r>
            <a:r>
              <a:rPr lang="en-GB" sz="2000" b="0" err="1">
                <a:latin typeface="Arial" charset="0"/>
                <a:cs typeface="Times New Roman" pitchFamily="18" charset="0"/>
              </a:rPr>
              <a:t>piawaian</a:t>
            </a:r>
            <a:r>
              <a:rPr lang="en-GB" sz="2000" b="0">
                <a:latin typeface="Arial" charset="0"/>
                <a:cs typeface="Times New Roman" pitchFamily="18" charset="0"/>
              </a:rPr>
              <a:t> </a:t>
            </a:r>
            <a:r>
              <a:rPr lang="en-GB" sz="2000" b="0" err="1">
                <a:latin typeface="Arial" charset="0"/>
                <a:cs typeface="Times New Roman" pitchFamily="18" charset="0"/>
              </a:rPr>
              <a:t>dan</a:t>
            </a:r>
            <a:r>
              <a:rPr lang="en-GB" sz="2000" b="0">
                <a:latin typeface="Arial" charset="0"/>
                <a:cs typeface="Times New Roman" pitchFamily="18" charset="0"/>
              </a:rPr>
              <a:t> </a:t>
            </a:r>
            <a:r>
              <a:rPr lang="en-GB" sz="2000" b="0" err="1">
                <a:latin typeface="Arial" charset="0"/>
                <a:cs typeface="Times New Roman" pitchFamily="18" charset="0"/>
              </a:rPr>
              <a:t>peraturan</a:t>
            </a:r>
            <a:r>
              <a:rPr lang="en-GB" sz="2000" b="0">
                <a:latin typeface="Arial" charset="0"/>
                <a:cs typeface="Times New Roman" pitchFamily="18" charset="0"/>
              </a:rPr>
              <a:t> </a:t>
            </a:r>
            <a:r>
              <a:rPr lang="en-GB" sz="2000" b="0" err="1">
                <a:latin typeface="Arial" charset="0"/>
                <a:cs typeface="Times New Roman" pitchFamily="18" charset="0"/>
              </a:rPr>
              <a:t>kewangan</a:t>
            </a:r>
            <a:r>
              <a:rPr lang="en-GB" sz="2000" b="0">
                <a:latin typeface="Arial" charset="0"/>
                <a:cs typeface="Times New Roman" pitchFamily="18" charset="0"/>
              </a:rPr>
              <a:t>, </a:t>
            </a:r>
            <a:r>
              <a:rPr lang="en-GB" sz="2000" b="0" err="1">
                <a:latin typeface="Arial" charset="0"/>
                <a:cs typeface="Times New Roman" pitchFamily="18" charset="0"/>
              </a:rPr>
              <a:t>perakaunan</a:t>
            </a:r>
            <a:r>
              <a:rPr lang="en-GB" sz="2000" b="0">
                <a:latin typeface="Arial" charset="0"/>
                <a:cs typeface="Times New Roman" pitchFamily="18" charset="0"/>
              </a:rPr>
              <a:t> </a:t>
            </a:r>
            <a:r>
              <a:rPr lang="en-GB" sz="2000" b="0" err="1">
                <a:latin typeface="Arial" charset="0"/>
                <a:cs typeface="Times New Roman" pitchFamily="18" charset="0"/>
              </a:rPr>
              <a:t>dan</a:t>
            </a:r>
            <a:r>
              <a:rPr lang="en-GB" sz="2000" b="0">
                <a:latin typeface="Arial" charset="0"/>
                <a:cs typeface="Times New Roman" pitchFamily="18" charset="0"/>
              </a:rPr>
              <a:t> audit.</a:t>
            </a:r>
          </a:p>
          <a:p>
            <a:pPr marL="533400" indent="-533400">
              <a:lnSpc>
                <a:spcPct val="90000"/>
              </a:lnSpc>
              <a:buFontTx/>
              <a:buAutoNum type="arabicPeriod" startAt="9"/>
            </a:pPr>
            <a:endParaRPr lang="en-US" sz="2000" b="0">
              <a:latin typeface="Arial" charset="0"/>
              <a:cs typeface="Arial" charset="0"/>
            </a:endParaRPr>
          </a:p>
          <a:p>
            <a:pPr marL="533400" indent="-533400">
              <a:lnSpc>
                <a:spcPct val="90000"/>
              </a:lnSpc>
              <a:buFontTx/>
              <a:buAutoNum type="arabicPeriod" startAt="9"/>
            </a:pPr>
            <a:r>
              <a:rPr lang="en-US" sz="2000" b="0" err="1">
                <a:latin typeface="Arial" charset="0"/>
                <a:cs typeface="Arial" charset="0"/>
              </a:rPr>
              <a:t>Mengambil</a:t>
            </a:r>
            <a:r>
              <a:rPr lang="en-US" sz="2000" b="0">
                <a:latin typeface="Arial" charset="0"/>
                <a:cs typeface="Arial" charset="0"/>
              </a:rPr>
              <a:t> </a:t>
            </a:r>
            <a:r>
              <a:rPr lang="en-US" sz="2000" b="0" err="1">
                <a:latin typeface="Arial" charset="0"/>
                <a:cs typeface="Arial" charset="0"/>
              </a:rPr>
              <a:t>tindakan</a:t>
            </a:r>
            <a:r>
              <a:rPr lang="en-US" sz="2000" b="0">
                <a:latin typeface="Arial" charset="0"/>
                <a:cs typeface="Arial" charset="0"/>
              </a:rPr>
              <a:t> </a:t>
            </a:r>
            <a:r>
              <a:rPr lang="en-US" sz="2000" b="0" err="1">
                <a:latin typeface="Arial" charset="0"/>
                <a:cs typeface="Arial" charset="0"/>
              </a:rPr>
              <a:t>pelarasan</a:t>
            </a:r>
            <a:r>
              <a:rPr lang="en-US" sz="2000" b="0">
                <a:latin typeface="Arial" charset="0"/>
                <a:cs typeface="Arial" charset="0"/>
              </a:rPr>
              <a:t> </a:t>
            </a:r>
            <a:r>
              <a:rPr lang="en-US" sz="2000" b="0" err="1">
                <a:latin typeface="Arial" charset="0"/>
                <a:cs typeface="Arial" charset="0"/>
              </a:rPr>
              <a:t>terhadap</a:t>
            </a:r>
            <a:r>
              <a:rPr lang="en-US" sz="2000" b="0">
                <a:latin typeface="Arial" charset="0"/>
                <a:cs typeface="Arial" charset="0"/>
              </a:rPr>
              <a:t> </a:t>
            </a:r>
            <a:r>
              <a:rPr lang="en-US" sz="2000" b="0" err="1">
                <a:latin typeface="Arial" charset="0"/>
                <a:cs typeface="Arial" charset="0"/>
              </a:rPr>
              <a:t>teguran</a:t>
            </a:r>
            <a:r>
              <a:rPr lang="en-US" sz="2000" b="0">
                <a:latin typeface="Arial" charset="0"/>
                <a:cs typeface="Arial" charset="0"/>
              </a:rPr>
              <a:t> audit </a:t>
            </a:r>
            <a:r>
              <a:rPr lang="en-US" sz="2000" b="0" err="1">
                <a:latin typeface="Arial" charset="0"/>
                <a:cs typeface="Arial" charset="0"/>
              </a:rPr>
              <a:t>luar</a:t>
            </a:r>
            <a:r>
              <a:rPr lang="en-US" sz="2000" b="0">
                <a:latin typeface="Arial" charset="0"/>
                <a:cs typeface="Arial" charset="0"/>
              </a:rPr>
              <a:t>/</a:t>
            </a:r>
            <a:r>
              <a:rPr lang="en-US" sz="2000" b="0" err="1">
                <a:latin typeface="Arial" charset="0"/>
                <a:cs typeface="Arial" charset="0"/>
              </a:rPr>
              <a:t>dalam</a:t>
            </a:r>
            <a:r>
              <a:rPr lang="en-US" sz="2000" b="0">
                <a:latin typeface="Arial" charset="0"/>
                <a:cs typeface="Arial" charset="0"/>
              </a:rPr>
              <a:t> </a:t>
            </a:r>
            <a:r>
              <a:rPr lang="en-US" sz="2000" b="0" err="1">
                <a:latin typeface="Arial" charset="0"/>
                <a:cs typeface="Arial" charset="0"/>
              </a:rPr>
              <a:t>dan</a:t>
            </a:r>
            <a:r>
              <a:rPr lang="en-US" sz="2000" b="0">
                <a:latin typeface="Arial" charset="0"/>
                <a:cs typeface="Arial" charset="0"/>
              </a:rPr>
              <a:t> </a:t>
            </a:r>
            <a:r>
              <a:rPr lang="en-US" sz="2000" b="0" err="1">
                <a:latin typeface="Arial" charset="0"/>
                <a:cs typeface="Arial" charset="0"/>
              </a:rPr>
              <a:t>pihak-pihak</a:t>
            </a:r>
            <a:r>
              <a:rPr lang="en-US" sz="2000" b="0">
                <a:latin typeface="Arial" charset="0"/>
                <a:cs typeface="Arial" charset="0"/>
              </a:rPr>
              <a:t> lain.</a:t>
            </a:r>
            <a:endParaRPr lang="ms-MY" sz="2000" b="0">
              <a:latin typeface="Arial" charset="0"/>
              <a:cs typeface="Arial" charset="0"/>
            </a:endParaRPr>
          </a:p>
        </p:txBody>
      </p:sp>
      <p:sp>
        <p:nvSpPr>
          <p:cNvPr id="4" name="Slide Number Placeholder 5"/>
          <p:cNvSpPr>
            <a:spLocks noGrp="1"/>
          </p:cNvSpPr>
          <p:nvPr>
            <p:ph type="sldNum" sz="quarter" idx="12"/>
          </p:nvPr>
        </p:nvSpPr>
        <p:spPr/>
        <p:txBody>
          <a:bodyPr/>
          <a:lstStyle/>
          <a:p>
            <a:fld id="{6F05EC89-3FE7-46C7-86C3-2DA6CBD2C76A}" type="slidenum">
              <a:rPr lang="en-US"/>
              <a:pPr/>
              <a:t>34</a:t>
            </a:fld>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609600" y="228601"/>
            <a:ext cx="7924800" cy="501650"/>
          </a:xfrm>
        </p:spPr>
        <p:txBody>
          <a:bodyPr>
            <a:normAutofit fontScale="90000"/>
          </a:bodyPr>
          <a:lstStyle/>
          <a:p>
            <a:pPr algn="ctr"/>
            <a:r>
              <a:rPr lang="ms-MY" sz="2400" smtClean="0">
                <a:solidFill>
                  <a:srgbClr val="FFC000"/>
                </a:solidFill>
                <a:latin typeface="Arial" pitchFamily="34" charset="0"/>
                <a:cs typeface="Arial" pitchFamily="34" charset="0"/>
              </a:rPr>
              <a:t>STRUKTUR ORGANISASI</a:t>
            </a:r>
            <a:br>
              <a:rPr lang="ms-MY" sz="2400" smtClean="0">
                <a:solidFill>
                  <a:srgbClr val="FFC000"/>
                </a:solidFill>
                <a:latin typeface="Arial" pitchFamily="34" charset="0"/>
                <a:cs typeface="Arial" pitchFamily="34" charset="0"/>
              </a:rPr>
            </a:br>
            <a:r>
              <a:rPr lang="ms-MY" sz="2400" smtClean="0">
                <a:solidFill>
                  <a:srgbClr val="FFC000"/>
                </a:solidFill>
                <a:latin typeface="Arial" pitchFamily="34" charset="0"/>
                <a:cs typeface="Arial" pitchFamily="34" charset="0"/>
              </a:rPr>
              <a:t>PEJABAT BENDAHARI (2019)</a:t>
            </a:r>
            <a:endParaRPr lang="ms-MY" sz="2400">
              <a:solidFill>
                <a:srgbClr val="FFC000"/>
              </a:solidFill>
              <a:latin typeface="Arial" pitchFamily="34" charset="0"/>
              <a:cs typeface="Arial" pitchFamily="34" charset="0"/>
            </a:endParaRPr>
          </a:p>
        </p:txBody>
      </p:sp>
      <p:sp>
        <p:nvSpPr>
          <p:cNvPr id="30" name="Slide Number Placeholder 6"/>
          <p:cNvSpPr>
            <a:spLocks noGrp="1"/>
          </p:cNvSpPr>
          <p:nvPr>
            <p:ph type="sldNum" sz="quarter" idx="12"/>
          </p:nvPr>
        </p:nvSpPr>
        <p:spPr/>
        <p:txBody>
          <a:bodyPr/>
          <a:lstStyle/>
          <a:p>
            <a:fld id="{39AFE311-DFB5-4280-9969-AC7D55125EF2}" type="slidenum">
              <a:rPr lang="en-US"/>
              <a:pPr/>
              <a:t>35</a:t>
            </a:fld>
            <a:endParaRPr lang="en-US"/>
          </a:p>
        </p:txBody>
      </p:sp>
      <p:sp>
        <p:nvSpPr>
          <p:cNvPr id="40" name="Text Box 7">
            <a:hlinkClick r:id="rId3"/>
          </p:cNvPr>
          <p:cNvSpPr txBox="1">
            <a:spLocks noChangeArrowheads="1"/>
          </p:cNvSpPr>
          <p:nvPr/>
        </p:nvSpPr>
        <p:spPr bwMode="auto">
          <a:xfrm>
            <a:off x="3276599" y="3657600"/>
            <a:ext cx="1143001" cy="10668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err="1" smtClean="0"/>
              <a:t>Perancangan</a:t>
            </a:r>
            <a:r>
              <a:rPr lang="en-US" sz="1000" smtClean="0"/>
              <a:t> </a:t>
            </a:r>
            <a:r>
              <a:rPr lang="en-US" sz="1000" err="1" smtClean="0"/>
              <a:t>Strategik</a:t>
            </a:r>
            <a:r>
              <a:rPr lang="en-US" sz="1000" smtClean="0"/>
              <a:t>, </a:t>
            </a:r>
            <a:r>
              <a:rPr lang="en-US" sz="1000" err="1" smtClean="0"/>
              <a:t>Pematuhan</a:t>
            </a:r>
            <a:r>
              <a:rPr lang="en-US" sz="1000" smtClean="0"/>
              <a:t> &amp; </a:t>
            </a:r>
            <a:r>
              <a:rPr lang="en-US" sz="1000" err="1" smtClean="0"/>
              <a:t>Pengurusan</a:t>
            </a:r>
            <a:r>
              <a:rPr lang="en-US" sz="1000" smtClean="0"/>
              <a:t> </a:t>
            </a:r>
            <a:r>
              <a:rPr lang="en-US" sz="1000" err="1" smtClean="0"/>
              <a:t>Risiko</a:t>
            </a:r>
            <a:endParaRPr lang="en-US" sz="1000" smtClean="0"/>
          </a:p>
          <a:p>
            <a:pPr algn="ctr">
              <a:spcBef>
                <a:spcPct val="50000"/>
              </a:spcBef>
            </a:pPr>
            <a:r>
              <a:rPr lang="en-US" sz="1000" err="1"/>
              <a:t>Penolong</a:t>
            </a:r>
            <a:r>
              <a:rPr lang="en-US" sz="1000"/>
              <a:t> </a:t>
            </a:r>
            <a:r>
              <a:rPr lang="en-US" sz="1000" err="1" smtClean="0"/>
              <a:t>Bendahari</a:t>
            </a:r>
            <a:r>
              <a:rPr lang="ms-MY" sz="1000"/>
              <a:t> </a:t>
            </a:r>
            <a:r>
              <a:rPr lang="ms-MY" sz="1000" smtClean="0"/>
              <a:t>(K)</a:t>
            </a:r>
            <a:endParaRPr lang="ms-MY" sz="1000"/>
          </a:p>
        </p:txBody>
      </p:sp>
      <p:cxnSp>
        <p:nvCxnSpPr>
          <p:cNvPr id="41" name="AutoShape 8"/>
          <p:cNvCxnSpPr>
            <a:cxnSpLocks noChangeShapeType="1"/>
            <a:stCxn id="49" idx="2"/>
            <a:endCxn id="40" idx="1"/>
          </p:cNvCxnSpPr>
          <p:nvPr/>
        </p:nvCxnSpPr>
        <p:spPr bwMode="auto">
          <a:xfrm rot="16200000" flipH="1">
            <a:off x="2752490" y="3666891"/>
            <a:ext cx="866002" cy="182216"/>
          </a:xfrm>
          <a:prstGeom prst="bentConnector2">
            <a:avLst/>
          </a:prstGeom>
          <a:noFill/>
          <a:ln w="9525">
            <a:solidFill>
              <a:schemeClr val="accent1"/>
            </a:solidFill>
            <a:miter lim="800000"/>
            <a:headEnd/>
            <a:tailEnd/>
          </a:ln>
        </p:spPr>
      </p:cxnSp>
      <p:sp>
        <p:nvSpPr>
          <p:cNvPr id="43" name="Text Box 13">
            <a:hlinkClick r:id="rId4"/>
          </p:cNvPr>
          <p:cNvSpPr txBox="1">
            <a:spLocks noChangeArrowheads="1"/>
          </p:cNvSpPr>
          <p:nvPr/>
        </p:nvSpPr>
        <p:spPr bwMode="auto">
          <a:xfrm>
            <a:off x="76200" y="3657600"/>
            <a:ext cx="10668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smtClean="0"/>
              <a:t>Bajet</a:t>
            </a:r>
          </a:p>
          <a:p>
            <a:pPr algn="ctr">
              <a:spcBef>
                <a:spcPct val="50000"/>
              </a:spcBef>
            </a:pPr>
            <a:r>
              <a:rPr lang="en-US" sz="1000" smtClean="0"/>
              <a:t>Penolong Bendahari</a:t>
            </a:r>
            <a:endParaRPr lang="ms-MY" sz="1000"/>
          </a:p>
        </p:txBody>
      </p:sp>
      <p:sp>
        <p:nvSpPr>
          <p:cNvPr id="44" name="Text Box 14">
            <a:hlinkClick r:id="rId5"/>
          </p:cNvPr>
          <p:cNvSpPr txBox="1">
            <a:spLocks noChangeArrowheads="1"/>
          </p:cNvSpPr>
          <p:nvPr/>
        </p:nvSpPr>
        <p:spPr bwMode="auto">
          <a:xfrm>
            <a:off x="76200" y="5638800"/>
            <a:ext cx="1066800" cy="9144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err="1" smtClean="0"/>
              <a:t>Rekod</a:t>
            </a:r>
            <a:r>
              <a:rPr lang="en-US" sz="1000" smtClean="0"/>
              <a:t> </a:t>
            </a:r>
            <a:r>
              <a:rPr lang="en-US" sz="1000" err="1" smtClean="0"/>
              <a:t>Aset</a:t>
            </a:r>
            <a:r>
              <a:rPr lang="en-US" sz="1000" smtClean="0"/>
              <a:t> &amp; </a:t>
            </a:r>
            <a:r>
              <a:rPr lang="en-US" sz="1000" err="1" smtClean="0"/>
              <a:t>Stor</a:t>
            </a:r>
            <a:r>
              <a:rPr lang="en-US" sz="1000" smtClean="0"/>
              <a:t> </a:t>
            </a:r>
            <a:r>
              <a:rPr lang="en-US" sz="1000" err="1" smtClean="0"/>
              <a:t>Bekalan</a:t>
            </a:r>
            <a:r>
              <a:rPr lang="en-US" sz="1000" smtClean="0"/>
              <a:t> </a:t>
            </a:r>
            <a:r>
              <a:rPr lang="en-US" sz="1000" err="1" smtClean="0"/>
              <a:t>Pejabat</a:t>
            </a:r>
            <a:endParaRPr lang="en-US" sz="1000" smtClean="0"/>
          </a:p>
          <a:p>
            <a:pPr algn="ctr">
              <a:spcBef>
                <a:spcPct val="50000"/>
              </a:spcBef>
            </a:pPr>
            <a:r>
              <a:rPr lang="en-US" sz="1000" err="1"/>
              <a:t>Penolong</a:t>
            </a:r>
            <a:r>
              <a:rPr lang="en-US" sz="1000"/>
              <a:t> </a:t>
            </a:r>
            <a:r>
              <a:rPr lang="en-US" sz="1000" err="1" smtClean="0"/>
              <a:t>Bendahari</a:t>
            </a:r>
            <a:r>
              <a:rPr lang="en-US" sz="1000" smtClean="0"/>
              <a:t> (K)</a:t>
            </a:r>
            <a:endParaRPr lang="ms-MY" sz="1000"/>
          </a:p>
        </p:txBody>
      </p:sp>
      <p:sp>
        <p:nvSpPr>
          <p:cNvPr id="45" name="Text Box 15"/>
          <p:cNvSpPr txBox="1">
            <a:spLocks noChangeArrowheads="1"/>
          </p:cNvSpPr>
          <p:nvPr/>
        </p:nvSpPr>
        <p:spPr bwMode="auto">
          <a:xfrm>
            <a:off x="3276600" y="4876800"/>
            <a:ext cx="1143000" cy="876299"/>
          </a:xfrm>
          <a:prstGeom prst="rect">
            <a:avLst/>
          </a:prstGeom>
          <a:noFill/>
          <a:ln w="57150" cmpd="thinThick">
            <a:solidFill>
              <a:schemeClr val="accent1"/>
            </a:solidFill>
            <a:miter lim="800000"/>
            <a:headEnd/>
            <a:tailEnd/>
          </a:ln>
        </p:spPr>
        <p:txBody>
          <a:bodyPr anchor="ctr"/>
          <a:lstStyle/>
          <a:p>
            <a:pPr algn="ctr">
              <a:spcBef>
                <a:spcPct val="50000"/>
              </a:spcBef>
            </a:pPr>
            <a:r>
              <a:rPr lang="en-US" sz="1000" err="1" smtClean="0"/>
              <a:t>Zon</a:t>
            </a:r>
            <a:r>
              <a:rPr lang="en-US" sz="1000" smtClean="0"/>
              <a:t> </a:t>
            </a:r>
            <a:r>
              <a:rPr lang="en-US" sz="1000" err="1" smtClean="0"/>
              <a:t>Kewangan</a:t>
            </a:r>
            <a:r>
              <a:rPr lang="en-US" sz="1000" smtClean="0"/>
              <a:t> Pembangunan</a:t>
            </a:r>
          </a:p>
          <a:p>
            <a:pPr algn="ctr">
              <a:spcBef>
                <a:spcPct val="50000"/>
              </a:spcBef>
            </a:pPr>
            <a:r>
              <a:rPr lang="en-US" sz="1000" err="1"/>
              <a:t>Penolong</a:t>
            </a:r>
            <a:r>
              <a:rPr lang="en-US" sz="1000"/>
              <a:t> </a:t>
            </a:r>
            <a:r>
              <a:rPr lang="en-US" sz="1000" err="1" smtClean="0"/>
              <a:t>Bendahari</a:t>
            </a:r>
            <a:r>
              <a:rPr lang="ms-MY" sz="1000"/>
              <a:t> </a:t>
            </a:r>
            <a:r>
              <a:rPr lang="ms-MY" sz="1000" smtClean="0"/>
              <a:t>(K)</a:t>
            </a:r>
            <a:endParaRPr lang="ms-MY" sz="1000"/>
          </a:p>
        </p:txBody>
      </p:sp>
      <p:cxnSp>
        <p:nvCxnSpPr>
          <p:cNvPr id="46" name="AutoShape 19"/>
          <p:cNvCxnSpPr>
            <a:cxnSpLocks noChangeShapeType="1"/>
            <a:stCxn id="52" idx="2"/>
            <a:endCxn id="43" idx="3"/>
          </p:cNvCxnSpPr>
          <p:nvPr/>
        </p:nvCxnSpPr>
        <p:spPr bwMode="auto">
          <a:xfrm rot="5400000">
            <a:off x="900499" y="3567499"/>
            <a:ext cx="713602" cy="228600"/>
          </a:xfrm>
          <a:prstGeom prst="bentConnector2">
            <a:avLst/>
          </a:prstGeom>
          <a:noFill/>
          <a:ln w="9525">
            <a:solidFill>
              <a:schemeClr val="accent1"/>
            </a:solidFill>
            <a:miter lim="800000"/>
            <a:headEnd/>
            <a:tailEnd/>
          </a:ln>
        </p:spPr>
      </p:cxnSp>
      <p:sp>
        <p:nvSpPr>
          <p:cNvPr id="49" name="Text Box 22">
            <a:hlinkClick r:id="rId6"/>
          </p:cNvPr>
          <p:cNvSpPr txBox="1">
            <a:spLocks noChangeArrowheads="1"/>
          </p:cNvSpPr>
          <p:nvPr/>
        </p:nvSpPr>
        <p:spPr bwMode="auto">
          <a:xfrm>
            <a:off x="2302565" y="2057400"/>
            <a:ext cx="1583635" cy="1267598"/>
          </a:xfrm>
          <a:prstGeom prst="rect">
            <a:avLst/>
          </a:prstGeom>
          <a:noFill/>
          <a:ln w="57150" cmpd="thinThick">
            <a:solidFill>
              <a:schemeClr val="accent1"/>
            </a:solidFill>
            <a:miter lim="800000"/>
            <a:headEnd/>
            <a:tailEnd/>
          </a:ln>
        </p:spPr>
        <p:txBody>
          <a:bodyPr anchor="ctr"/>
          <a:lstStyle/>
          <a:p>
            <a:pPr algn="ctr">
              <a:spcBef>
                <a:spcPct val="50000"/>
              </a:spcBef>
            </a:pPr>
            <a:r>
              <a:rPr lang="en-US" sz="1200" smtClean="0"/>
              <a:t>BAHAGIAN PENGURUSAN KEWANGAN</a:t>
            </a:r>
          </a:p>
          <a:p>
            <a:pPr algn="ctr">
              <a:spcBef>
                <a:spcPct val="50000"/>
              </a:spcBef>
            </a:pPr>
            <a:r>
              <a:rPr lang="en-US" sz="1200"/>
              <a:t>Timbalan Bendahari </a:t>
            </a:r>
            <a:r>
              <a:rPr lang="en-US" sz="1200" smtClean="0"/>
              <a:t>Kanan</a:t>
            </a:r>
            <a:endParaRPr lang="ms-MY" sz="1200"/>
          </a:p>
        </p:txBody>
      </p:sp>
      <p:sp>
        <p:nvSpPr>
          <p:cNvPr id="52" name="Text Box 24">
            <a:hlinkClick r:id="rId6"/>
          </p:cNvPr>
          <p:cNvSpPr txBox="1">
            <a:spLocks noChangeArrowheads="1"/>
          </p:cNvSpPr>
          <p:nvPr/>
        </p:nvSpPr>
        <p:spPr bwMode="auto">
          <a:xfrm>
            <a:off x="609600" y="2057400"/>
            <a:ext cx="1524000" cy="1267598"/>
          </a:xfrm>
          <a:prstGeom prst="rect">
            <a:avLst/>
          </a:prstGeom>
          <a:noFill/>
          <a:ln w="57150" cmpd="thinThick">
            <a:solidFill>
              <a:schemeClr val="accent1"/>
            </a:solidFill>
            <a:miter lim="800000"/>
            <a:headEnd/>
            <a:tailEnd/>
          </a:ln>
        </p:spPr>
        <p:txBody>
          <a:bodyPr anchor="ctr"/>
          <a:lstStyle/>
          <a:p>
            <a:pPr algn="ctr">
              <a:spcBef>
                <a:spcPct val="50000"/>
              </a:spcBef>
            </a:pPr>
            <a:r>
              <a:rPr lang="en-US" sz="1200" smtClean="0"/>
              <a:t>BAHAGIAN PENGURUSAN SUMBER</a:t>
            </a:r>
          </a:p>
          <a:p>
            <a:pPr algn="ctr">
              <a:spcBef>
                <a:spcPct val="50000"/>
              </a:spcBef>
            </a:pPr>
            <a:r>
              <a:rPr lang="en-US" sz="1200" smtClean="0"/>
              <a:t>Timbalan Bendahari Kanan</a:t>
            </a:r>
            <a:endParaRPr lang="ms-MY" sz="1200"/>
          </a:p>
        </p:txBody>
      </p:sp>
      <p:sp>
        <p:nvSpPr>
          <p:cNvPr id="54" name="Text Box 26">
            <a:hlinkClick r:id="rId7"/>
          </p:cNvPr>
          <p:cNvSpPr txBox="1">
            <a:spLocks noChangeArrowheads="1"/>
          </p:cNvSpPr>
          <p:nvPr/>
        </p:nvSpPr>
        <p:spPr bwMode="auto">
          <a:xfrm>
            <a:off x="1676400" y="3657600"/>
            <a:ext cx="1143000" cy="9144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err="1" smtClean="0"/>
              <a:t>Pembayaran</a:t>
            </a:r>
            <a:r>
              <a:rPr lang="en-US" sz="1000" smtClean="0"/>
              <a:t>, </a:t>
            </a:r>
            <a:r>
              <a:rPr lang="en-US" sz="1000" err="1" smtClean="0"/>
              <a:t>Emolumen</a:t>
            </a:r>
            <a:r>
              <a:rPr lang="en-US" sz="1000" smtClean="0"/>
              <a:t> &amp; </a:t>
            </a:r>
            <a:r>
              <a:rPr lang="en-US" sz="1000" err="1" smtClean="0"/>
              <a:t>Pembiayaan</a:t>
            </a:r>
            <a:endParaRPr lang="en-US" sz="1000" smtClean="0"/>
          </a:p>
          <a:p>
            <a:pPr algn="ctr">
              <a:spcBef>
                <a:spcPct val="50000"/>
              </a:spcBef>
            </a:pPr>
            <a:r>
              <a:rPr lang="en-US" sz="1000" smtClean="0"/>
              <a:t> </a:t>
            </a:r>
            <a:r>
              <a:rPr lang="en-US" sz="1000" err="1"/>
              <a:t>Penolong</a:t>
            </a:r>
            <a:r>
              <a:rPr lang="en-US" sz="1000"/>
              <a:t> </a:t>
            </a:r>
            <a:r>
              <a:rPr lang="en-US" sz="1000" err="1" smtClean="0"/>
              <a:t>Bendahari</a:t>
            </a:r>
            <a:endParaRPr lang="ms-MY" sz="1000"/>
          </a:p>
        </p:txBody>
      </p:sp>
      <p:cxnSp>
        <p:nvCxnSpPr>
          <p:cNvPr id="55" name="AutoShape 27"/>
          <p:cNvCxnSpPr>
            <a:cxnSpLocks noChangeShapeType="1"/>
            <a:stCxn id="49" idx="2"/>
            <a:endCxn id="54" idx="3"/>
          </p:cNvCxnSpPr>
          <p:nvPr/>
        </p:nvCxnSpPr>
        <p:spPr bwMode="auto">
          <a:xfrm rot="5400000">
            <a:off x="2561991" y="3582408"/>
            <a:ext cx="789802" cy="274983"/>
          </a:xfrm>
          <a:prstGeom prst="bentConnector2">
            <a:avLst/>
          </a:prstGeom>
          <a:noFill/>
          <a:ln w="9525">
            <a:solidFill>
              <a:schemeClr val="accent1"/>
            </a:solidFill>
            <a:miter lim="800000"/>
            <a:headEnd/>
            <a:tailEnd/>
          </a:ln>
        </p:spPr>
      </p:cxnSp>
      <p:cxnSp>
        <p:nvCxnSpPr>
          <p:cNvPr id="58" name="AutoShape 5"/>
          <p:cNvCxnSpPr>
            <a:cxnSpLocks noChangeShapeType="1"/>
            <a:stCxn id="49" idx="2"/>
            <a:endCxn id="62" idx="0"/>
          </p:cNvCxnSpPr>
          <p:nvPr/>
        </p:nvCxnSpPr>
        <p:spPr bwMode="auto">
          <a:xfrm rot="5400000">
            <a:off x="1819041" y="4592058"/>
            <a:ext cx="2542402" cy="8283"/>
          </a:xfrm>
          <a:prstGeom prst="bentConnector3">
            <a:avLst>
              <a:gd name="adj1" fmla="val 50000"/>
            </a:avLst>
          </a:prstGeom>
          <a:noFill/>
          <a:ln w="9525">
            <a:solidFill>
              <a:schemeClr val="accent1"/>
            </a:solidFill>
            <a:miter lim="800000"/>
            <a:headEnd/>
            <a:tailEnd/>
          </a:ln>
        </p:spPr>
      </p:cxnSp>
      <p:sp>
        <p:nvSpPr>
          <p:cNvPr id="59" name="Text Box 7"/>
          <p:cNvSpPr txBox="1">
            <a:spLocks noChangeArrowheads="1"/>
          </p:cNvSpPr>
          <p:nvPr/>
        </p:nvSpPr>
        <p:spPr bwMode="auto">
          <a:xfrm>
            <a:off x="5415749" y="5638800"/>
            <a:ext cx="1213651" cy="688776"/>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smtClean="0"/>
              <a:t>Pentadbiran </a:t>
            </a:r>
            <a:r>
              <a:rPr lang="en-US" sz="1000"/>
              <a:t>&amp; </a:t>
            </a:r>
            <a:r>
              <a:rPr lang="en-US" sz="1000" smtClean="0"/>
              <a:t>Kualiti</a:t>
            </a:r>
          </a:p>
          <a:p>
            <a:pPr algn="ctr">
              <a:spcBef>
                <a:spcPct val="50000"/>
              </a:spcBef>
            </a:pPr>
            <a:r>
              <a:rPr lang="en-US" sz="1000" smtClean="0"/>
              <a:t>Penolong Pendaftar</a:t>
            </a:r>
            <a:endParaRPr lang="ms-MY" sz="1000"/>
          </a:p>
        </p:txBody>
      </p:sp>
      <p:cxnSp>
        <p:nvCxnSpPr>
          <p:cNvPr id="60" name="AutoShape 8"/>
          <p:cNvCxnSpPr>
            <a:cxnSpLocks noChangeShapeType="1"/>
            <a:stCxn id="65" idx="2"/>
            <a:endCxn id="59" idx="0"/>
          </p:cNvCxnSpPr>
          <p:nvPr/>
        </p:nvCxnSpPr>
        <p:spPr bwMode="auto">
          <a:xfrm rot="16200000" flipH="1">
            <a:off x="4879675" y="4495900"/>
            <a:ext cx="2283024" cy="2775"/>
          </a:xfrm>
          <a:prstGeom prst="bentConnector3">
            <a:avLst>
              <a:gd name="adj1" fmla="val 50000"/>
            </a:avLst>
          </a:prstGeom>
          <a:noFill/>
          <a:ln w="9525">
            <a:solidFill>
              <a:schemeClr val="accent1"/>
            </a:solidFill>
            <a:miter lim="800000"/>
            <a:headEnd/>
            <a:tailEnd/>
          </a:ln>
        </p:spPr>
      </p:cxnSp>
      <p:sp>
        <p:nvSpPr>
          <p:cNvPr id="62" name="Text Box 14"/>
          <p:cNvSpPr txBox="1">
            <a:spLocks noChangeArrowheads="1"/>
          </p:cNvSpPr>
          <p:nvPr/>
        </p:nvSpPr>
        <p:spPr bwMode="auto">
          <a:xfrm>
            <a:off x="2514600" y="5867400"/>
            <a:ext cx="11430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smtClean="0"/>
              <a:t>Zon Kewangan Penyelidikan</a:t>
            </a:r>
          </a:p>
          <a:p>
            <a:pPr algn="ctr">
              <a:spcBef>
                <a:spcPct val="50000"/>
              </a:spcBef>
            </a:pPr>
            <a:r>
              <a:rPr lang="en-US" sz="1000"/>
              <a:t>Penolong </a:t>
            </a:r>
            <a:r>
              <a:rPr lang="en-US" sz="1000" smtClean="0"/>
              <a:t>Bendahari</a:t>
            </a:r>
            <a:endParaRPr lang="ms-MY" sz="1000"/>
          </a:p>
        </p:txBody>
      </p:sp>
      <p:sp>
        <p:nvSpPr>
          <p:cNvPr id="63" name="Text Box 15">
            <a:hlinkClick r:id="rId8"/>
          </p:cNvPr>
          <p:cNvSpPr txBox="1">
            <a:spLocks noChangeArrowheads="1"/>
          </p:cNvSpPr>
          <p:nvPr/>
        </p:nvSpPr>
        <p:spPr bwMode="auto">
          <a:xfrm>
            <a:off x="76200" y="4648200"/>
            <a:ext cx="10668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smtClean="0"/>
              <a:t>Perolehan</a:t>
            </a:r>
          </a:p>
          <a:p>
            <a:pPr algn="ctr">
              <a:spcBef>
                <a:spcPct val="50000"/>
              </a:spcBef>
            </a:pPr>
            <a:r>
              <a:rPr lang="en-US" sz="1000"/>
              <a:t>Penolong </a:t>
            </a:r>
            <a:r>
              <a:rPr lang="en-US" sz="1000" smtClean="0"/>
              <a:t>Bendahari</a:t>
            </a:r>
            <a:endParaRPr lang="ms-MY" sz="1000"/>
          </a:p>
        </p:txBody>
      </p:sp>
      <p:sp>
        <p:nvSpPr>
          <p:cNvPr id="65" name="Text Box 22">
            <a:hlinkClick r:id="rId6"/>
          </p:cNvPr>
          <p:cNvSpPr txBox="1">
            <a:spLocks noChangeArrowheads="1"/>
          </p:cNvSpPr>
          <p:nvPr/>
        </p:nvSpPr>
        <p:spPr bwMode="auto">
          <a:xfrm>
            <a:off x="5257800" y="2057400"/>
            <a:ext cx="1524000" cy="1298376"/>
          </a:xfrm>
          <a:prstGeom prst="rect">
            <a:avLst/>
          </a:prstGeom>
          <a:noFill/>
          <a:ln w="57150" cmpd="thinThick">
            <a:solidFill>
              <a:schemeClr val="accent1"/>
            </a:solidFill>
            <a:miter lim="800000"/>
            <a:headEnd/>
            <a:tailEnd/>
          </a:ln>
        </p:spPr>
        <p:txBody>
          <a:bodyPr anchor="ctr"/>
          <a:lstStyle/>
          <a:p>
            <a:pPr algn="ctr">
              <a:spcBef>
                <a:spcPct val="50000"/>
              </a:spcBef>
            </a:pPr>
            <a:r>
              <a:rPr lang="en-US" sz="1200" smtClean="0"/>
              <a:t>BAHAGIAN GOVERNAN &amp; PERAKAUNAN</a:t>
            </a:r>
          </a:p>
          <a:p>
            <a:pPr algn="ctr">
              <a:spcBef>
                <a:spcPct val="50000"/>
              </a:spcBef>
            </a:pPr>
            <a:r>
              <a:rPr lang="en-US" sz="1200" err="1"/>
              <a:t>Timbalan</a:t>
            </a:r>
            <a:r>
              <a:rPr lang="en-US" sz="1200"/>
              <a:t> </a:t>
            </a:r>
            <a:r>
              <a:rPr lang="en-US" sz="1200" err="1"/>
              <a:t>Bendahari</a:t>
            </a:r>
            <a:r>
              <a:rPr lang="en-US" sz="1200"/>
              <a:t> </a:t>
            </a:r>
            <a:r>
              <a:rPr lang="en-US" sz="1200" err="1"/>
              <a:t>Kanan</a:t>
            </a:r>
            <a:endParaRPr lang="ms-MY" sz="1200"/>
          </a:p>
        </p:txBody>
      </p:sp>
      <p:cxnSp>
        <p:nvCxnSpPr>
          <p:cNvPr id="71" name="Elbow Connector 70"/>
          <p:cNvCxnSpPr>
            <a:stCxn id="52" idx="2"/>
            <a:endCxn id="63" idx="3"/>
          </p:cNvCxnSpPr>
          <p:nvPr/>
        </p:nvCxnSpPr>
        <p:spPr>
          <a:xfrm rot="5400000">
            <a:off x="405199" y="4062799"/>
            <a:ext cx="1704202" cy="228600"/>
          </a:xfrm>
          <a:prstGeom prst="bentConnector2">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72" name="Elbow Connector 71"/>
          <p:cNvCxnSpPr>
            <a:stCxn id="39" idx="2"/>
            <a:endCxn id="52" idx="0"/>
          </p:cNvCxnSpPr>
          <p:nvPr/>
        </p:nvCxnSpPr>
        <p:spPr>
          <a:xfrm rot="5400000">
            <a:off x="2614911" y="131265"/>
            <a:ext cx="682824" cy="3169446"/>
          </a:xfrm>
          <a:prstGeom prst="bentConnector3">
            <a:avLst>
              <a:gd name="adj1" fmla="val 50000"/>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74" name="Elbow Connector 73"/>
          <p:cNvCxnSpPr>
            <a:stCxn id="39" idx="2"/>
            <a:endCxn id="65" idx="0"/>
          </p:cNvCxnSpPr>
          <p:nvPr/>
        </p:nvCxnSpPr>
        <p:spPr>
          <a:xfrm rot="16200000" flipH="1">
            <a:off x="4939011" y="976611"/>
            <a:ext cx="682824" cy="1478754"/>
          </a:xfrm>
          <a:prstGeom prst="bentConnector3">
            <a:avLst>
              <a:gd name="adj1" fmla="val 50000"/>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39" idx="2"/>
            <a:endCxn id="49" idx="0"/>
          </p:cNvCxnSpPr>
          <p:nvPr/>
        </p:nvCxnSpPr>
        <p:spPr>
          <a:xfrm rot="5400000">
            <a:off x="3476303" y="992657"/>
            <a:ext cx="682824" cy="1446663"/>
          </a:xfrm>
          <a:prstGeom prst="bentConnector3">
            <a:avLst>
              <a:gd name="adj1" fmla="val 50000"/>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Text Box 3">
            <a:hlinkClick r:id="rId9"/>
          </p:cNvPr>
          <p:cNvSpPr txBox="1">
            <a:spLocks noChangeArrowheads="1"/>
          </p:cNvSpPr>
          <p:nvPr/>
        </p:nvSpPr>
        <p:spPr bwMode="auto">
          <a:xfrm>
            <a:off x="3433054" y="1066799"/>
            <a:ext cx="2215984" cy="307777"/>
          </a:xfrm>
          <a:prstGeom prst="rect">
            <a:avLst/>
          </a:prstGeom>
          <a:noFill/>
          <a:ln w="57150" cmpd="thinThick">
            <a:solidFill>
              <a:schemeClr val="accent1"/>
            </a:solidFill>
            <a:miter lim="800000"/>
            <a:headEnd/>
            <a:tailEnd/>
          </a:ln>
        </p:spPr>
        <p:txBody>
          <a:bodyPr wrap="square">
            <a:spAutoFit/>
          </a:bodyPr>
          <a:lstStyle/>
          <a:p>
            <a:pPr algn="ctr">
              <a:spcBef>
                <a:spcPct val="50000"/>
              </a:spcBef>
            </a:pPr>
            <a:r>
              <a:rPr lang="en-US" sz="1400" smtClean="0"/>
              <a:t>BENDAHARI</a:t>
            </a:r>
            <a:endParaRPr lang="ms-MY" sz="1600"/>
          </a:p>
        </p:txBody>
      </p:sp>
      <p:cxnSp>
        <p:nvCxnSpPr>
          <p:cNvPr id="56" name="Elbow Connector 55"/>
          <p:cNvCxnSpPr>
            <a:stCxn id="52" idx="2"/>
            <a:endCxn id="44" idx="3"/>
          </p:cNvCxnSpPr>
          <p:nvPr/>
        </p:nvCxnSpPr>
        <p:spPr>
          <a:xfrm rot="5400000">
            <a:off x="-128201" y="4596199"/>
            <a:ext cx="2771002" cy="228600"/>
          </a:xfrm>
          <a:prstGeom prst="bentConnector2">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1" name="Text Box 14"/>
          <p:cNvSpPr txBox="1">
            <a:spLocks noChangeArrowheads="1"/>
          </p:cNvSpPr>
          <p:nvPr/>
        </p:nvSpPr>
        <p:spPr bwMode="auto">
          <a:xfrm>
            <a:off x="1676400" y="4724400"/>
            <a:ext cx="1143000" cy="9144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err="1" smtClean="0"/>
              <a:t>Zon</a:t>
            </a:r>
            <a:r>
              <a:rPr lang="en-US" sz="1000" smtClean="0"/>
              <a:t> </a:t>
            </a:r>
            <a:r>
              <a:rPr lang="en-US" sz="1000" err="1" smtClean="0"/>
              <a:t>Kewangan</a:t>
            </a:r>
            <a:r>
              <a:rPr lang="en-US" sz="1000" smtClean="0"/>
              <a:t> </a:t>
            </a:r>
            <a:r>
              <a:rPr lang="en-US" sz="1000" err="1" smtClean="0"/>
              <a:t>Kampus</a:t>
            </a:r>
            <a:r>
              <a:rPr lang="en-US" sz="1000" smtClean="0"/>
              <a:t> </a:t>
            </a:r>
            <a:r>
              <a:rPr lang="en-US" sz="1000" err="1" smtClean="0"/>
              <a:t>Teknologi</a:t>
            </a:r>
            <a:endParaRPr lang="en-US" sz="1000" smtClean="0"/>
          </a:p>
          <a:p>
            <a:pPr algn="ctr">
              <a:spcBef>
                <a:spcPct val="50000"/>
              </a:spcBef>
            </a:pPr>
            <a:r>
              <a:rPr lang="en-US" sz="1000" err="1"/>
              <a:t>Penolong</a:t>
            </a:r>
            <a:r>
              <a:rPr lang="en-US" sz="1000"/>
              <a:t> </a:t>
            </a:r>
            <a:r>
              <a:rPr lang="en-US" sz="1000" err="1" smtClean="0"/>
              <a:t>Bendahari</a:t>
            </a:r>
            <a:r>
              <a:rPr lang="en-US" sz="1000" smtClean="0"/>
              <a:t> (K)</a:t>
            </a:r>
            <a:endParaRPr lang="ms-MY" sz="1000"/>
          </a:p>
        </p:txBody>
      </p:sp>
      <p:cxnSp>
        <p:nvCxnSpPr>
          <p:cNvPr id="67" name="AutoShape 5"/>
          <p:cNvCxnSpPr>
            <a:cxnSpLocks noChangeShapeType="1"/>
            <a:stCxn id="49" idx="2"/>
            <a:endCxn id="61" idx="3"/>
          </p:cNvCxnSpPr>
          <p:nvPr/>
        </p:nvCxnSpPr>
        <p:spPr bwMode="auto">
          <a:xfrm rot="5400000">
            <a:off x="2028591" y="4115808"/>
            <a:ext cx="1856602" cy="274983"/>
          </a:xfrm>
          <a:prstGeom prst="bentConnector2">
            <a:avLst/>
          </a:prstGeom>
          <a:noFill/>
          <a:ln w="9525">
            <a:solidFill>
              <a:schemeClr val="accent1"/>
            </a:solidFill>
            <a:miter lim="800000"/>
            <a:headEnd/>
            <a:tailEnd/>
          </a:ln>
        </p:spPr>
      </p:cxnSp>
      <p:cxnSp>
        <p:nvCxnSpPr>
          <p:cNvPr id="76" name="AutoShape 5"/>
          <p:cNvCxnSpPr>
            <a:cxnSpLocks noChangeShapeType="1"/>
            <a:stCxn id="49" idx="2"/>
            <a:endCxn id="45" idx="1"/>
          </p:cNvCxnSpPr>
          <p:nvPr/>
        </p:nvCxnSpPr>
        <p:spPr bwMode="auto">
          <a:xfrm rot="16200000" flipH="1">
            <a:off x="2190515" y="4228865"/>
            <a:ext cx="1989952" cy="182217"/>
          </a:xfrm>
          <a:prstGeom prst="bentConnector2">
            <a:avLst/>
          </a:prstGeom>
          <a:noFill/>
          <a:ln w="9525">
            <a:solidFill>
              <a:schemeClr val="accent1"/>
            </a:solidFill>
            <a:miter lim="800000"/>
            <a:headEnd/>
            <a:tailEnd/>
          </a:ln>
        </p:spPr>
      </p:cxnSp>
      <p:sp>
        <p:nvSpPr>
          <p:cNvPr id="83" name="Text Box 7">
            <a:hlinkClick r:id="rId10"/>
          </p:cNvPr>
          <p:cNvSpPr txBox="1">
            <a:spLocks noChangeArrowheads="1"/>
          </p:cNvSpPr>
          <p:nvPr/>
        </p:nvSpPr>
        <p:spPr bwMode="auto">
          <a:xfrm>
            <a:off x="6248400" y="3657600"/>
            <a:ext cx="11430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smtClean="0"/>
              <a:t>Biasiswa &amp; Akaun Pelajar</a:t>
            </a:r>
          </a:p>
          <a:p>
            <a:pPr algn="ctr">
              <a:spcBef>
                <a:spcPct val="50000"/>
              </a:spcBef>
            </a:pPr>
            <a:r>
              <a:rPr lang="en-US" sz="1000"/>
              <a:t>Penolong </a:t>
            </a:r>
            <a:r>
              <a:rPr lang="en-US" sz="1000" smtClean="0"/>
              <a:t>Bendahari</a:t>
            </a:r>
            <a:endParaRPr lang="ms-MY" sz="1000"/>
          </a:p>
        </p:txBody>
      </p:sp>
      <p:sp>
        <p:nvSpPr>
          <p:cNvPr id="84" name="Text Box 15"/>
          <p:cNvSpPr txBox="1">
            <a:spLocks noChangeArrowheads="1"/>
          </p:cNvSpPr>
          <p:nvPr/>
        </p:nvSpPr>
        <p:spPr bwMode="auto">
          <a:xfrm>
            <a:off x="6248400" y="4648200"/>
            <a:ext cx="11430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err="1" smtClean="0"/>
              <a:t>Kawalan</a:t>
            </a:r>
            <a:r>
              <a:rPr lang="en-US" sz="1000" smtClean="0"/>
              <a:t>  </a:t>
            </a:r>
            <a:r>
              <a:rPr lang="en-US" sz="1000" err="1" smtClean="0"/>
              <a:t>Kredit</a:t>
            </a:r>
            <a:endParaRPr lang="en-US" sz="1000" smtClean="0"/>
          </a:p>
          <a:p>
            <a:pPr algn="ctr">
              <a:spcBef>
                <a:spcPct val="50000"/>
              </a:spcBef>
            </a:pPr>
            <a:r>
              <a:rPr lang="en-US" sz="1000" err="1"/>
              <a:t>Penolong</a:t>
            </a:r>
            <a:r>
              <a:rPr lang="en-US" sz="1000"/>
              <a:t> </a:t>
            </a:r>
            <a:r>
              <a:rPr lang="en-US" sz="1000" err="1" smtClean="0"/>
              <a:t>Bendahari</a:t>
            </a:r>
            <a:endParaRPr lang="ms-MY" sz="1000"/>
          </a:p>
        </p:txBody>
      </p:sp>
      <p:sp>
        <p:nvSpPr>
          <p:cNvPr id="85" name="Text Box 26">
            <a:hlinkClick r:id="rId11"/>
          </p:cNvPr>
          <p:cNvSpPr txBox="1">
            <a:spLocks noChangeArrowheads="1"/>
          </p:cNvSpPr>
          <p:nvPr/>
        </p:nvSpPr>
        <p:spPr bwMode="auto">
          <a:xfrm>
            <a:off x="4724400" y="3657600"/>
            <a:ext cx="10668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smtClean="0"/>
              <a:t>Terimaan &amp; Perakaunan</a:t>
            </a:r>
          </a:p>
          <a:p>
            <a:pPr algn="ctr">
              <a:spcBef>
                <a:spcPct val="50000"/>
              </a:spcBef>
            </a:pPr>
            <a:r>
              <a:rPr lang="en-US" sz="1000"/>
              <a:t>Penolong </a:t>
            </a:r>
            <a:r>
              <a:rPr lang="en-US" sz="1000" smtClean="0"/>
              <a:t>Bendahari</a:t>
            </a:r>
            <a:endParaRPr lang="ms-MY" sz="1000"/>
          </a:p>
        </p:txBody>
      </p:sp>
      <p:cxnSp>
        <p:nvCxnSpPr>
          <p:cNvPr id="86" name="AutoShape 5"/>
          <p:cNvCxnSpPr>
            <a:cxnSpLocks noChangeShapeType="1"/>
            <a:stCxn id="65" idx="2"/>
            <a:endCxn id="87" idx="3"/>
          </p:cNvCxnSpPr>
          <p:nvPr/>
        </p:nvCxnSpPr>
        <p:spPr bwMode="auto">
          <a:xfrm rot="5400000">
            <a:off x="5068788" y="4078188"/>
            <a:ext cx="1673424" cy="228600"/>
          </a:xfrm>
          <a:prstGeom prst="bentConnector2">
            <a:avLst/>
          </a:prstGeom>
          <a:noFill/>
          <a:ln w="9525">
            <a:solidFill>
              <a:schemeClr val="accent1"/>
            </a:solidFill>
            <a:miter lim="800000"/>
            <a:headEnd/>
            <a:tailEnd/>
          </a:ln>
        </p:spPr>
      </p:cxnSp>
      <p:sp>
        <p:nvSpPr>
          <p:cNvPr id="87" name="Text Box 14">
            <a:hlinkClick r:id="rId12"/>
          </p:cNvPr>
          <p:cNvSpPr txBox="1">
            <a:spLocks noChangeArrowheads="1"/>
          </p:cNvSpPr>
          <p:nvPr/>
        </p:nvSpPr>
        <p:spPr bwMode="auto">
          <a:xfrm>
            <a:off x="4724400" y="4648200"/>
            <a:ext cx="106680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a:t>Unit </a:t>
            </a:r>
            <a:r>
              <a:rPr lang="en-US" sz="1000" smtClean="0"/>
              <a:t>Governan &amp; Pelaporan</a:t>
            </a:r>
          </a:p>
          <a:p>
            <a:pPr algn="ctr">
              <a:spcBef>
                <a:spcPct val="50000"/>
              </a:spcBef>
            </a:pPr>
            <a:r>
              <a:rPr lang="en-US" sz="1000"/>
              <a:t>Penolong </a:t>
            </a:r>
            <a:r>
              <a:rPr lang="en-US" sz="1000" smtClean="0"/>
              <a:t>Bendahari</a:t>
            </a:r>
            <a:r>
              <a:rPr lang="ms-MY" sz="1000"/>
              <a:t> </a:t>
            </a:r>
            <a:r>
              <a:rPr lang="ms-MY" sz="1000" smtClean="0"/>
              <a:t>(K)</a:t>
            </a:r>
            <a:endParaRPr lang="ms-MY" sz="1000"/>
          </a:p>
        </p:txBody>
      </p:sp>
      <p:cxnSp>
        <p:nvCxnSpPr>
          <p:cNvPr id="108" name="AutoShape 5"/>
          <p:cNvCxnSpPr>
            <a:cxnSpLocks noChangeShapeType="1"/>
            <a:stCxn id="65" idx="2"/>
            <a:endCxn id="84" idx="1"/>
          </p:cNvCxnSpPr>
          <p:nvPr/>
        </p:nvCxnSpPr>
        <p:spPr bwMode="auto">
          <a:xfrm rot="16200000" flipH="1">
            <a:off x="5297388" y="4078188"/>
            <a:ext cx="1673424" cy="228600"/>
          </a:xfrm>
          <a:prstGeom prst="bentConnector2">
            <a:avLst/>
          </a:prstGeom>
          <a:noFill/>
          <a:ln w="9525">
            <a:solidFill>
              <a:schemeClr val="accent1"/>
            </a:solidFill>
            <a:miter lim="800000"/>
            <a:headEnd/>
            <a:tailEnd/>
          </a:ln>
        </p:spPr>
      </p:cxnSp>
      <p:cxnSp>
        <p:nvCxnSpPr>
          <p:cNvPr id="112" name="AutoShape 5"/>
          <p:cNvCxnSpPr>
            <a:cxnSpLocks noChangeShapeType="1"/>
            <a:stCxn id="65" idx="2"/>
            <a:endCxn id="83" idx="1"/>
          </p:cNvCxnSpPr>
          <p:nvPr/>
        </p:nvCxnSpPr>
        <p:spPr bwMode="auto">
          <a:xfrm rot="16200000" flipH="1">
            <a:off x="5792688" y="3582888"/>
            <a:ext cx="682824" cy="228600"/>
          </a:xfrm>
          <a:prstGeom prst="bentConnector2">
            <a:avLst/>
          </a:prstGeom>
          <a:noFill/>
          <a:ln w="9525">
            <a:solidFill>
              <a:schemeClr val="accent1"/>
            </a:solidFill>
            <a:miter lim="800000"/>
            <a:headEnd/>
            <a:tailEnd/>
          </a:ln>
        </p:spPr>
      </p:cxnSp>
      <p:cxnSp>
        <p:nvCxnSpPr>
          <p:cNvPr id="115" name="AutoShape 5"/>
          <p:cNvCxnSpPr>
            <a:cxnSpLocks noChangeShapeType="1"/>
            <a:stCxn id="65" idx="2"/>
            <a:endCxn id="85" idx="3"/>
          </p:cNvCxnSpPr>
          <p:nvPr/>
        </p:nvCxnSpPr>
        <p:spPr bwMode="auto">
          <a:xfrm rot="5400000">
            <a:off x="5564088" y="3582888"/>
            <a:ext cx="682824" cy="228600"/>
          </a:xfrm>
          <a:prstGeom prst="bentConnector2">
            <a:avLst/>
          </a:prstGeom>
          <a:noFill/>
          <a:ln w="9525">
            <a:solidFill>
              <a:schemeClr val="accent1"/>
            </a:solidFill>
            <a:miter lim="800000"/>
            <a:headEnd/>
            <a:tailEnd/>
          </a:ln>
        </p:spPr>
      </p:cxnSp>
      <p:sp>
        <p:nvSpPr>
          <p:cNvPr id="42" name="Text Box 13">
            <a:hlinkClick r:id="rId4"/>
          </p:cNvPr>
          <p:cNvSpPr txBox="1">
            <a:spLocks noChangeArrowheads="1"/>
          </p:cNvSpPr>
          <p:nvPr/>
        </p:nvSpPr>
        <p:spPr bwMode="auto">
          <a:xfrm>
            <a:off x="7848600" y="3657600"/>
            <a:ext cx="1222248" cy="6096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dirty="0"/>
              <a:t>Unit </a:t>
            </a:r>
            <a:r>
              <a:rPr lang="en-US" sz="1000" dirty="0" smtClean="0"/>
              <a:t>Pembangunan </a:t>
            </a:r>
            <a:r>
              <a:rPr lang="en-US" sz="1000" dirty="0" err="1" smtClean="0"/>
              <a:t>Penjanaan</a:t>
            </a:r>
            <a:endParaRPr lang="en-US" sz="1000" dirty="0" smtClean="0"/>
          </a:p>
          <a:p>
            <a:pPr algn="ctr">
              <a:spcBef>
                <a:spcPct val="50000"/>
              </a:spcBef>
            </a:pPr>
            <a:r>
              <a:rPr lang="en-US" sz="1000" dirty="0" err="1" smtClean="0"/>
              <a:t>Timbalan</a:t>
            </a:r>
            <a:r>
              <a:rPr lang="en-US" sz="1000" dirty="0" smtClean="0"/>
              <a:t> </a:t>
            </a:r>
            <a:r>
              <a:rPr lang="en-US" sz="1000" dirty="0" err="1" smtClean="0"/>
              <a:t>Pengarah</a:t>
            </a:r>
            <a:endParaRPr lang="ms-MY" sz="1000" dirty="0"/>
          </a:p>
        </p:txBody>
      </p:sp>
      <p:cxnSp>
        <p:nvCxnSpPr>
          <p:cNvPr id="48" name="AutoShape 19"/>
          <p:cNvCxnSpPr>
            <a:cxnSpLocks noChangeShapeType="1"/>
            <a:stCxn id="50" idx="2"/>
            <a:endCxn id="42" idx="1"/>
          </p:cNvCxnSpPr>
          <p:nvPr/>
        </p:nvCxnSpPr>
        <p:spPr bwMode="auto">
          <a:xfrm rot="16200000" flipH="1">
            <a:off x="7480115" y="3593915"/>
            <a:ext cx="637402" cy="99568"/>
          </a:xfrm>
          <a:prstGeom prst="bentConnector2">
            <a:avLst/>
          </a:prstGeom>
          <a:noFill/>
          <a:ln w="9525">
            <a:solidFill>
              <a:schemeClr val="accent1"/>
            </a:solidFill>
            <a:miter lim="800000"/>
            <a:headEnd/>
            <a:tailEnd/>
          </a:ln>
        </p:spPr>
      </p:cxnSp>
      <p:sp>
        <p:nvSpPr>
          <p:cNvPr id="50" name="Text Box 24">
            <a:hlinkClick r:id="rId6"/>
          </p:cNvPr>
          <p:cNvSpPr txBox="1">
            <a:spLocks noChangeArrowheads="1"/>
          </p:cNvSpPr>
          <p:nvPr/>
        </p:nvSpPr>
        <p:spPr bwMode="auto">
          <a:xfrm>
            <a:off x="6934200" y="2057400"/>
            <a:ext cx="1629664" cy="1267598"/>
          </a:xfrm>
          <a:prstGeom prst="rect">
            <a:avLst/>
          </a:prstGeom>
          <a:noFill/>
          <a:ln w="57150" cmpd="thinThick">
            <a:solidFill>
              <a:schemeClr val="accent1"/>
            </a:solidFill>
            <a:miter lim="800000"/>
            <a:headEnd/>
            <a:tailEnd/>
          </a:ln>
        </p:spPr>
        <p:txBody>
          <a:bodyPr anchor="ctr"/>
          <a:lstStyle/>
          <a:p>
            <a:pPr algn="ctr">
              <a:spcBef>
                <a:spcPct val="50000"/>
              </a:spcBef>
            </a:pPr>
            <a:r>
              <a:rPr lang="en-US" sz="1200" smtClean="0"/>
              <a:t>PUSAT PENGURUSAN PENJANAAN PENDAPATAN</a:t>
            </a:r>
          </a:p>
          <a:p>
            <a:pPr algn="ctr">
              <a:spcBef>
                <a:spcPct val="50000"/>
              </a:spcBef>
            </a:pPr>
            <a:r>
              <a:rPr lang="en-US" sz="1200" err="1" smtClean="0"/>
              <a:t>Pengarah</a:t>
            </a:r>
            <a:endParaRPr lang="ms-MY" sz="1200"/>
          </a:p>
        </p:txBody>
      </p:sp>
      <p:sp>
        <p:nvSpPr>
          <p:cNvPr id="51" name="Text Box 15">
            <a:hlinkClick r:id="rId8"/>
          </p:cNvPr>
          <p:cNvSpPr txBox="1">
            <a:spLocks noChangeArrowheads="1"/>
          </p:cNvSpPr>
          <p:nvPr/>
        </p:nvSpPr>
        <p:spPr bwMode="auto">
          <a:xfrm>
            <a:off x="7848600" y="4648200"/>
            <a:ext cx="1195830" cy="762000"/>
          </a:xfrm>
          <a:prstGeom prst="rect">
            <a:avLst/>
          </a:prstGeom>
          <a:noFill/>
          <a:ln w="57150" cmpd="thinThick">
            <a:solidFill>
              <a:schemeClr val="accent1"/>
            </a:solidFill>
            <a:miter lim="800000"/>
            <a:headEnd/>
            <a:tailEnd/>
          </a:ln>
        </p:spPr>
        <p:txBody>
          <a:bodyPr anchor="ctr"/>
          <a:lstStyle/>
          <a:p>
            <a:pPr algn="ctr">
              <a:spcBef>
                <a:spcPct val="50000"/>
              </a:spcBef>
            </a:pPr>
            <a:r>
              <a:rPr lang="en-US" sz="1000" dirty="0"/>
              <a:t>Unit </a:t>
            </a:r>
            <a:r>
              <a:rPr lang="en-US" sz="1000" dirty="0" err="1" smtClean="0"/>
              <a:t>Pengurusan</a:t>
            </a:r>
            <a:r>
              <a:rPr lang="en-US" sz="1000" dirty="0" smtClean="0"/>
              <a:t> </a:t>
            </a:r>
            <a:r>
              <a:rPr lang="en-US" sz="1000" dirty="0" err="1" smtClean="0"/>
              <a:t>Penjanaan</a:t>
            </a:r>
            <a:endParaRPr lang="en-US" sz="1000" dirty="0" smtClean="0"/>
          </a:p>
          <a:p>
            <a:pPr algn="ctr">
              <a:spcBef>
                <a:spcPct val="50000"/>
              </a:spcBef>
            </a:pPr>
            <a:r>
              <a:rPr lang="en-US" sz="1000" dirty="0" err="1"/>
              <a:t>Penolong</a:t>
            </a:r>
            <a:r>
              <a:rPr lang="en-US" sz="1000" dirty="0"/>
              <a:t> </a:t>
            </a:r>
            <a:r>
              <a:rPr lang="en-US" sz="1000" dirty="0" err="1" smtClean="0"/>
              <a:t>Bendahari</a:t>
            </a:r>
            <a:r>
              <a:rPr lang="en-US" sz="1000" dirty="0" smtClean="0"/>
              <a:t> (K)</a:t>
            </a:r>
            <a:endParaRPr lang="ms-MY" sz="1000" dirty="0"/>
          </a:p>
        </p:txBody>
      </p:sp>
      <p:cxnSp>
        <p:nvCxnSpPr>
          <p:cNvPr id="53" name="Elbow Connector 52"/>
          <p:cNvCxnSpPr>
            <a:stCxn id="50" idx="2"/>
            <a:endCxn id="51" idx="1"/>
          </p:cNvCxnSpPr>
          <p:nvPr/>
        </p:nvCxnSpPr>
        <p:spPr>
          <a:xfrm rot="16200000" flipH="1">
            <a:off x="6946715" y="4127315"/>
            <a:ext cx="1704202" cy="99568"/>
          </a:xfrm>
          <a:prstGeom prst="bentConnector2">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39" idx="2"/>
            <a:endCxn id="50" idx="0"/>
          </p:cNvCxnSpPr>
          <p:nvPr/>
        </p:nvCxnSpPr>
        <p:spPr>
          <a:xfrm rot="16200000" flipH="1">
            <a:off x="5803627" y="111995"/>
            <a:ext cx="682824" cy="3207986"/>
          </a:xfrm>
          <a:prstGeom prst="bentConnector3">
            <a:avLst>
              <a:gd name="adj1" fmla="val 50000"/>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684839"/>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title"/>
          </p:nvPr>
        </p:nvSpPr>
        <p:spPr>
          <a:noFill/>
          <a:ln/>
        </p:spPr>
        <p:txBody>
          <a:bodyPr>
            <a:normAutofit/>
          </a:bodyPr>
          <a:lstStyle/>
          <a:p>
            <a:pPr>
              <a:lnSpc>
                <a:spcPct val="90000"/>
              </a:lnSpc>
            </a:pPr>
            <a:r>
              <a:rPr lang="en-GB" sz="2400" smtClean="0">
                <a:solidFill>
                  <a:srgbClr val="FFC000"/>
                </a:solidFill>
                <a:latin typeface="Arial" pitchFamily="34" charset="0"/>
                <a:cs typeface="Arial" pitchFamily="34" charset="0"/>
              </a:rPr>
              <a:t>KEMUDAHAN YANG DISEDIAKAN </a:t>
            </a:r>
            <a:br>
              <a:rPr lang="en-GB" sz="2400" smtClean="0">
                <a:solidFill>
                  <a:srgbClr val="FFC000"/>
                </a:solidFill>
                <a:latin typeface="Arial" pitchFamily="34" charset="0"/>
                <a:cs typeface="Arial" pitchFamily="34" charset="0"/>
              </a:rPr>
            </a:br>
            <a:r>
              <a:rPr lang="en-GB" sz="2400" smtClean="0">
                <a:solidFill>
                  <a:srgbClr val="FFC000"/>
                </a:solidFill>
                <a:latin typeface="Arial" pitchFamily="34" charset="0"/>
                <a:cs typeface="Arial" pitchFamily="34" charset="0"/>
              </a:rPr>
              <a:t>DI PEJABAT BENDAHARI </a:t>
            </a:r>
            <a:endParaRPr lang="en-US" sz="1800" i="1">
              <a:solidFill>
                <a:srgbClr val="FFC000"/>
              </a:solidFill>
              <a:latin typeface="Arial" pitchFamily="34" charset="0"/>
              <a:cs typeface="Arial" pitchFamily="34" charset="0"/>
            </a:endParaRPr>
          </a:p>
        </p:txBody>
      </p:sp>
      <p:sp>
        <p:nvSpPr>
          <p:cNvPr id="169986" name="Rectangle 2"/>
          <p:cNvSpPr>
            <a:spLocks noGrp="1" noChangeArrowheads="1"/>
          </p:cNvSpPr>
          <p:nvPr>
            <p:ph idx="1"/>
          </p:nvPr>
        </p:nvSpPr>
        <p:spPr>
          <a:xfrm>
            <a:off x="1524000" y="2057400"/>
            <a:ext cx="7162800" cy="4114800"/>
          </a:xfrm>
        </p:spPr>
        <p:txBody>
          <a:bodyPr/>
          <a:lstStyle/>
          <a:p>
            <a:pPr marL="0" indent="0">
              <a:lnSpc>
                <a:spcPct val="90000"/>
              </a:lnSpc>
              <a:buNone/>
            </a:pPr>
            <a:r>
              <a:rPr lang="en-GB" sz="2000" b="0" dirty="0" smtClean="0">
                <a:latin typeface="Arial" charset="0"/>
                <a:cs typeface="Times New Roman" pitchFamily="18" charset="0"/>
              </a:rPr>
              <a:t>Antara </a:t>
            </a:r>
            <a:r>
              <a:rPr lang="en-GB" sz="2000" b="0" dirty="0" err="1" smtClean="0">
                <a:latin typeface="Arial" charset="0"/>
                <a:cs typeface="Times New Roman" pitchFamily="18" charset="0"/>
              </a:rPr>
              <a:t>lainnya</a:t>
            </a:r>
            <a:endParaRPr lang="en-GB" sz="2000" b="0" dirty="0">
              <a:latin typeface="Arial" charset="0"/>
              <a:cs typeface="Times New Roman" pitchFamily="18" charset="0"/>
            </a:endParaRPr>
          </a:p>
          <a:p>
            <a:pPr marL="533400" indent="-533400">
              <a:lnSpc>
                <a:spcPct val="90000"/>
              </a:lnSpc>
              <a:buFontTx/>
              <a:buAutoNum type="arabicPeriod" startAt="9"/>
            </a:pPr>
            <a:endParaRPr lang="en-GB" sz="2000" b="0" dirty="0">
              <a:latin typeface="Arial" charset="0"/>
              <a:cs typeface="Times New Roman" pitchFamily="18" charset="0"/>
            </a:endParaRPr>
          </a:p>
          <a:p>
            <a:pPr marL="533400" indent="-533400">
              <a:lnSpc>
                <a:spcPct val="90000"/>
              </a:lnSpc>
              <a:buFont typeface="+mj-lt"/>
              <a:buAutoNum type="arabicPeriod"/>
            </a:pPr>
            <a:r>
              <a:rPr lang="en-GB" sz="2000" b="0" dirty="0" smtClean="0">
                <a:latin typeface="Arial" charset="0"/>
                <a:cs typeface="Times New Roman" pitchFamily="18" charset="0"/>
                <a:hlinkClick r:id="rId2"/>
              </a:rPr>
              <a:t>Skim </a:t>
            </a:r>
            <a:r>
              <a:rPr lang="en-GB" sz="2000" b="0" dirty="0" err="1" smtClean="0">
                <a:latin typeface="Arial" charset="0"/>
                <a:cs typeface="Times New Roman" pitchFamily="18" charset="0"/>
                <a:hlinkClick r:id="rId2"/>
              </a:rPr>
              <a:t>Pembiayaan</a:t>
            </a:r>
            <a:r>
              <a:rPr lang="en-GB" sz="2000" b="0" dirty="0" smtClean="0">
                <a:latin typeface="Arial" charset="0"/>
                <a:cs typeface="Times New Roman" pitchFamily="18" charset="0"/>
                <a:hlinkClick r:id="rId2"/>
              </a:rPr>
              <a:t> </a:t>
            </a:r>
            <a:r>
              <a:rPr lang="en-GB" sz="2000" b="0" dirty="0" err="1" smtClean="0">
                <a:latin typeface="Arial" charset="0"/>
                <a:cs typeface="Times New Roman" pitchFamily="18" charset="0"/>
                <a:hlinkClick r:id="rId2"/>
              </a:rPr>
              <a:t>Kenderaan</a:t>
            </a:r>
            <a:endParaRPr lang="en-GB" sz="2000" b="0" dirty="0">
              <a:latin typeface="Arial" charset="0"/>
              <a:cs typeface="Times New Roman" pitchFamily="18" charset="0"/>
            </a:endParaRPr>
          </a:p>
          <a:p>
            <a:pPr marL="533400" indent="-533400">
              <a:lnSpc>
                <a:spcPct val="90000"/>
              </a:lnSpc>
              <a:buFontTx/>
              <a:buAutoNum type="arabicPeriod"/>
            </a:pPr>
            <a:endParaRPr lang="en-GB" sz="2000" b="0" dirty="0">
              <a:latin typeface="Arial" charset="0"/>
              <a:cs typeface="Times New Roman" pitchFamily="18" charset="0"/>
            </a:endParaRPr>
          </a:p>
          <a:p>
            <a:pPr marL="533400" indent="-533400">
              <a:lnSpc>
                <a:spcPct val="90000"/>
              </a:lnSpc>
              <a:buFont typeface="+mj-lt"/>
              <a:buAutoNum type="arabicPeriod"/>
            </a:pPr>
            <a:r>
              <a:rPr lang="en-GB" sz="2000" dirty="0">
                <a:latin typeface="Arial" charset="0"/>
                <a:cs typeface="Times New Roman" pitchFamily="18" charset="0"/>
                <a:hlinkClick r:id="rId3"/>
              </a:rPr>
              <a:t>Skim </a:t>
            </a:r>
            <a:r>
              <a:rPr lang="en-GB" sz="2000" dirty="0" err="1">
                <a:latin typeface="Arial" charset="0"/>
                <a:cs typeface="Times New Roman" pitchFamily="18" charset="0"/>
                <a:hlinkClick r:id="rId3"/>
              </a:rPr>
              <a:t>Pembiayaan</a:t>
            </a:r>
            <a:r>
              <a:rPr lang="en-GB" sz="2000" dirty="0">
                <a:latin typeface="Arial" charset="0"/>
                <a:cs typeface="Times New Roman" pitchFamily="18" charset="0"/>
                <a:hlinkClick r:id="rId3"/>
              </a:rPr>
              <a:t> </a:t>
            </a:r>
            <a:r>
              <a:rPr lang="en-GB" sz="2000" dirty="0" err="1" smtClean="0">
                <a:latin typeface="Arial" charset="0"/>
                <a:cs typeface="Times New Roman" pitchFamily="18" charset="0"/>
                <a:hlinkClick r:id="rId3"/>
              </a:rPr>
              <a:t>Komputer</a:t>
            </a:r>
            <a:r>
              <a:rPr lang="en-GB" sz="2000" dirty="0" smtClean="0">
                <a:latin typeface="Arial" charset="0"/>
                <a:cs typeface="Times New Roman" pitchFamily="18" charset="0"/>
                <a:hlinkClick r:id="rId3"/>
              </a:rPr>
              <a:t> &amp; </a:t>
            </a:r>
            <a:r>
              <a:rPr lang="en-GB" sz="2000" dirty="0" err="1" smtClean="0">
                <a:latin typeface="Arial" charset="0"/>
                <a:cs typeface="Times New Roman" pitchFamily="18" charset="0"/>
                <a:hlinkClick r:id="rId3"/>
              </a:rPr>
              <a:t>Telefon</a:t>
            </a:r>
            <a:r>
              <a:rPr lang="en-GB" sz="2000" dirty="0" smtClean="0">
                <a:latin typeface="Arial" charset="0"/>
                <a:cs typeface="Times New Roman" pitchFamily="18" charset="0"/>
                <a:hlinkClick r:id="rId3"/>
              </a:rPr>
              <a:t> </a:t>
            </a:r>
            <a:r>
              <a:rPr lang="en-GB" sz="2000" dirty="0" err="1" smtClean="0">
                <a:latin typeface="Arial" charset="0"/>
                <a:cs typeface="Times New Roman" pitchFamily="18" charset="0"/>
                <a:hlinkClick r:id="rId3"/>
              </a:rPr>
              <a:t>Pintar</a:t>
            </a:r>
            <a:endParaRPr lang="en-GB" sz="2000" dirty="0">
              <a:latin typeface="Arial" charset="0"/>
              <a:cs typeface="Times New Roman" pitchFamily="18" charset="0"/>
            </a:endParaRPr>
          </a:p>
        </p:txBody>
      </p:sp>
      <p:sp>
        <p:nvSpPr>
          <p:cNvPr id="4" name="Slide Number Placeholder 5"/>
          <p:cNvSpPr>
            <a:spLocks noGrp="1"/>
          </p:cNvSpPr>
          <p:nvPr>
            <p:ph type="sldNum" sz="quarter" idx="12"/>
          </p:nvPr>
        </p:nvSpPr>
        <p:spPr/>
        <p:txBody>
          <a:bodyPr/>
          <a:lstStyle/>
          <a:p>
            <a:fld id="{6F05EC89-3FE7-46C7-86C3-2DA6CBD2C76A}" type="slidenum">
              <a:rPr lang="en-US"/>
              <a:pPr/>
              <a:t>36</a:t>
            </a:fld>
            <a:endParaRPr lang="en-US"/>
          </a:p>
        </p:txBody>
      </p:sp>
    </p:spTree>
    <p:extLst>
      <p:ext uri="{BB962C8B-B14F-4D97-AF65-F5344CB8AC3E}">
        <p14:creationId xmlns:p14="http://schemas.microsoft.com/office/powerpoint/2010/main" val="266943575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title"/>
          </p:nvPr>
        </p:nvSpPr>
        <p:spPr>
          <a:noFill/>
          <a:ln/>
        </p:spPr>
        <p:txBody>
          <a:bodyPr>
            <a:normAutofit/>
          </a:bodyPr>
          <a:lstStyle/>
          <a:p>
            <a:pPr>
              <a:lnSpc>
                <a:spcPct val="90000"/>
              </a:lnSpc>
            </a:pPr>
            <a:r>
              <a:rPr lang="en-GB" sz="2400" smtClean="0">
                <a:solidFill>
                  <a:srgbClr val="FFC000"/>
                </a:solidFill>
                <a:latin typeface="Arial" pitchFamily="34" charset="0"/>
                <a:cs typeface="Arial" pitchFamily="34" charset="0"/>
              </a:rPr>
              <a:t>MEDIA SOSIAL PEJABAT BENDAHARI </a:t>
            </a:r>
            <a:endParaRPr lang="en-US" sz="1800" i="1">
              <a:solidFill>
                <a:srgbClr val="FFC000"/>
              </a:solidFill>
              <a:latin typeface="Arial" pitchFamily="34" charset="0"/>
              <a:cs typeface="Arial" pitchFamily="34" charset="0"/>
            </a:endParaRPr>
          </a:p>
        </p:txBody>
      </p:sp>
      <p:sp>
        <p:nvSpPr>
          <p:cNvPr id="169986" name="Rectangle 2"/>
          <p:cNvSpPr>
            <a:spLocks noGrp="1" noChangeArrowheads="1"/>
          </p:cNvSpPr>
          <p:nvPr>
            <p:ph idx="1"/>
          </p:nvPr>
        </p:nvSpPr>
        <p:spPr>
          <a:xfrm>
            <a:off x="1524000" y="2057400"/>
            <a:ext cx="7162800" cy="4114800"/>
          </a:xfrm>
        </p:spPr>
        <p:txBody>
          <a:bodyPr/>
          <a:lstStyle/>
          <a:p>
            <a:pPr marL="0" indent="0">
              <a:lnSpc>
                <a:spcPct val="90000"/>
              </a:lnSpc>
              <a:buNone/>
            </a:pPr>
            <a:r>
              <a:rPr lang="en-GB" sz="2000" b="0" dirty="0" err="1" smtClean="0">
                <a:latin typeface="Arial" charset="0"/>
                <a:cs typeface="Times New Roman" pitchFamily="18" charset="0"/>
              </a:rPr>
              <a:t>Hubungi</a:t>
            </a:r>
            <a:endParaRPr lang="en-GB" sz="2000" b="0" dirty="0">
              <a:latin typeface="Arial" charset="0"/>
              <a:cs typeface="Times New Roman" pitchFamily="18" charset="0"/>
            </a:endParaRPr>
          </a:p>
          <a:p>
            <a:pPr marL="533400" indent="-533400">
              <a:lnSpc>
                <a:spcPct val="90000"/>
              </a:lnSpc>
              <a:buFontTx/>
              <a:buAutoNum type="arabicPeriod" startAt="9"/>
            </a:pPr>
            <a:endParaRPr lang="en-GB" sz="2000" b="0" dirty="0">
              <a:latin typeface="Arial" charset="0"/>
              <a:cs typeface="Times New Roman" pitchFamily="18" charset="0"/>
            </a:endParaRPr>
          </a:p>
          <a:p>
            <a:pPr marL="533400" indent="-533400">
              <a:lnSpc>
                <a:spcPct val="90000"/>
              </a:lnSpc>
              <a:buFont typeface="+mj-lt"/>
              <a:buAutoNum type="arabicPeriod"/>
            </a:pPr>
            <a:r>
              <a:rPr lang="en-GB" sz="2000" dirty="0" err="1" smtClean="0">
                <a:latin typeface="Arial" charset="0"/>
                <a:cs typeface="Times New Roman" pitchFamily="18" charset="0"/>
                <a:hlinkClick r:id="rId2"/>
              </a:rPr>
              <a:t>Laman</a:t>
            </a:r>
            <a:r>
              <a:rPr lang="en-GB" sz="2000" dirty="0" smtClean="0">
                <a:latin typeface="Arial" charset="0"/>
                <a:cs typeface="Times New Roman" pitchFamily="18" charset="0"/>
                <a:hlinkClick r:id="rId2"/>
              </a:rPr>
              <a:t> Web </a:t>
            </a:r>
            <a:r>
              <a:rPr lang="en-GB" sz="2000" dirty="0" err="1" smtClean="0">
                <a:latin typeface="Arial" charset="0"/>
                <a:cs typeface="Times New Roman" pitchFamily="18" charset="0"/>
                <a:hlinkClick r:id="rId2"/>
              </a:rPr>
              <a:t>Pejabat</a:t>
            </a:r>
            <a:r>
              <a:rPr lang="en-GB" sz="2000" dirty="0" smtClean="0">
                <a:latin typeface="Arial" charset="0"/>
                <a:cs typeface="Times New Roman" pitchFamily="18" charset="0"/>
                <a:hlinkClick r:id="rId2"/>
              </a:rPr>
              <a:t> </a:t>
            </a:r>
            <a:r>
              <a:rPr lang="en-GB" sz="2000" dirty="0" err="1" smtClean="0">
                <a:latin typeface="Arial" charset="0"/>
                <a:cs typeface="Times New Roman" pitchFamily="18" charset="0"/>
                <a:hlinkClick r:id="rId2"/>
              </a:rPr>
              <a:t>Bendahari</a:t>
            </a:r>
            <a:endParaRPr lang="en-GB" sz="2000" b="0" dirty="0">
              <a:latin typeface="Arial" charset="0"/>
              <a:cs typeface="Times New Roman" pitchFamily="18" charset="0"/>
            </a:endParaRPr>
          </a:p>
          <a:p>
            <a:pPr marL="533400" indent="-533400">
              <a:lnSpc>
                <a:spcPct val="90000"/>
              </a:lnSpc>
              <a:buFontTx/>
              <a:buAutoNum type="arabicPeriod"/>
            </a:pPr>
            <a:endParaRPr lang="en-GB" sz="2000" b="0" dirty="0">
              <a:latin typeface="Arial" charset="0"/>
              <a:cs typeface="Times New Roman" pitchFamily="18" charset="0"/>
            </a:endParaRPr>
          </a:p>
          <a:p>
            <a:pPr marL="533400" indent="-533400">
              <a:lnSpc>
                <a:spcPct val="90000"/>
              </a:lnSpc>
              <a:buFont typeface="+mj-lt"/>
              <a:buAutoNum type="arabicPeriod"/>
            </a:pPr>
            <a:r>
              <a:rPr lang="en-GB" sz="2000" dirty="0" err="1" smtClean="0">
                <a:latin typeface="Arial" charset="0"/>
                <a:cs typeface="Times New Roman" pitchFamily="18" charset="0"/>
                <a:hlinkClick r:id="rId3"/>
              </a:rPr>
              <a:t>Nombor</a:t>
            </a:r>
            <a:r>
              <a:rPr lang="en-GB" sz="2000" dirty="0" smtClean="0">
                <a:latin typeface="Arial" charset="0"/>
                <a:cs typeface="Times New Roman" pitchFamily="18" charset="0"/>
                <a:hlinkClick r:id="rId3"/>
              </a:rPr>
              <a:t> </a:t>
            </a:r>
            <a:r>
              <a:rPr lang="en-GB" sz="2000" dirty="0" err="1" smtClean="0">
                <a:latin typeface="Arial" charset="0"/>
                <a:cs typeface="Times New Roman" pitchFamily="18" charset="0"/>
                <a:hlinkClick r:id="rId3"/>
              </a:rPr>
              <a:t>Telefon</a:t>
            </a:r>
            <a:r>
              <a:rPr lang="en-GB" sz="2000" dirty="0" smtClean="0">
                <a:latin typeface="Arial" charset="0"/>
                <a:cs typeface="Times New Roman" pitchFamily="18" charset="0"/>
                <a:hlinkClick r:id="rId3"/>
              </a:rPr>
              <a:t> </a:t>
            </a:r>
            <a:r>
              <a:rPr lang="en-GB" sz="2000" dirty="0" err="1" smtClean="0">
                <a:latin typeface="Arial" charset="0"/>
                <a:cs typeface="Times New Roman" pitchFamily="18" charset="0"/>
                <a:hlinkClick r:id="rId3"/>
              </a:rPr>
              <a:t>dan</a:t>
            </a:r>
            <a:r>
              <a:rPr lang="en-GB" sz="2000" dirty="0" smtClean="0">
                <a:latin typeface="Arial" charset="0"/>
                <a:cs typeface="Times New Roman" pitchFamily="18" charset="0"/>
                <a:hlinkClick r:id="rId3"/>
              </a:rPr>
              <a:t> E-</a:t>
            </a:r>
            <a:r>
              <a:rPr lang="en-GB" sz="2000" dirty="0" err="1" smtClean="0">
                <a:latin typeface="Arial" charset="0"/>
                <a:cs typeface="Times New Roman" pitchFamily="18" charset="0"/>
                <a:hlinkClick r:id="rId3"/>
              </a:rPr>
              <a:t>mel</a:t>
            </a:r>
            <a:endParaRPr lang="en-GB" sz="2000" dirty="0">
              <a:latin typeface="Arial" charset="0"/>
              <a:cs typeface="Times New Roman" pitchFamily="18" charset="0"/>
            </a:endParaRPr>
          </a:p>
        </p:txBody>
      </p:sp>
      <p:sp>
        <p:nvSpPr>
          <p:cNvPr id="4" name="Slide Number Placeholder 5"/>
          <p:cNvSpPr>
            <a:spLocks noGrp="1"/>
          </p:cNvSpPr>
          <p:nvPr>
            <p:ph type="sldNum" sz="quarter" idx="12"/>
          </p:nvPr>
        </p:nvSpPr>
        <p:spPr/>
        <p:txBody>
          <a:bodyPr/>
          <a:lstStyle/>
          <a:p>
            <a:fld id="{6F05EC89-3FE7-46C7-86C3-2DA6CBD2C76A}" type="slidenum">
              <a:rPr lang="en-US"/>
              <a:pPr/>
              <a:t>37</a:t>
            </a:fld>
            <a:endParaRPr lang="en-US"/>
          </a:p>
        </p:txBody>
      </p:sp>
      <p:pic>
        <p:nvPicPr>
          <p:cNvPr id="5" name="Picture 5" descr="Untitled 4 03">
            <a:hlinkClick r:id="rId4"/>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5248" y="3983350"/>
            <a:ext cx="144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Untitled 4 05">
            <a:hlinkClick r:id="rId6"/>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8200" y="3983350"/>
            <a:ext cx="144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Untitled 4 02">
            <a:hlinkClick r:id="rId8"/>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6200" y="3998275"/>
            <a:ext cx="144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81200" y="3923938"/>
            <a:ext cx="1905000" cy="1905000"/>
          </a:xfrm>
          <a:prstGeom prst="rect">
            <a:avLst/>
          </a:prstGeom>
        </p:spPr>
      </p:pic>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071914" y="5773565"/>
            <a:ext cx="1699752" cy="762442"/>
          </a:xfrm>
          <a:prstGeom prst="rect">
            <a:avLst/>
          </a:prstGeom>
        </p:spPr>
      </p:pic>
    </p:spTree>
    <p:extLst>
      <p:ext uri="{BB962C8B-B14F-4D97-AF65-F5344CB8AC3E}">
        <p14:creationId xmlns:p14="http://schemas.microsoft.com/office/powerpoint/2010/main" val="364447075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2490216"/>
            <a:ext cx="7406640" cy="1472184"/>
          </a:xfrm>
        </p:spPr>
        <p:txBody>
          <a:bodyPr>
            <a:normAutofit/>
          </a:bodyPr>
          <a:lstStyle/>
          <a:p>
            <a:pPr algn="ctr"/>
            <a:r>
              <a:rPr lang="en-US" sz="2800" smtClean="0">
                <a:solidFill>
                  <a:srgbClr val="FFC000"/>
                </a:solidFill>
                <a:latin typeface="Arial" pitchFamily="34" charset="0"/>
                <a:cs typeface="Arial" pitchFamily="34" charset="0"/>
              </a:rPr>
              <a:t>Terima kasih…</a:t>
            </a:r>
            <a:endParaRPr lang="en-US" sz="280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smtClean="0">
                <a:solidFill>
                  <a:srgbClr val="FFC000"/>
                </a:solidFill>
                <a:latin typeface="Arial" pitchFamily="34" charset="0"/>
                <a:cs typeface="Arial" pitchFamily="34" charset="0"/>
              </a:rPr>
              <a:t>OBJEKTIF TADBIR URUS</a:t>
            </a:r>
            <a:endParaRPr lang="en-US" sz="32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r>
              <a:rPr lang="en-US" sz="2400" smtClean="0">
                <a:latin typeface="Arial" pitchFamily="34" charset="0"/>
                <a:cs typeface="Arial" pitchFamily="34" charset="0"/>
              </a:rPr>
              <a:t>Objektif tadbir urus adalah bertujuan untuk </a:t>
            </a:r>
            <a:r>
              <a:rPr lang="en-US" sz="2400" baseline="0" smtClean="0">
                <a:latin typeface="Arial" pitchFamily="34" charset="0"/>
                <a:cs typeface="Arial" pitchFamily="34" charset="0"/>
              </a:rPr>
              <a:t>:</a:t>
            </a:r>
          </a:p>
          <a:p>
            <a:endParaRPr lang="en-US" sz="2400" baseline="0" smtClean="0">
              <a:latin typeface="Arial" pitchFamily="34" charset="0"/>
              <a:cs typeface="Arial" pitchFamily="34" charset="0"/>
            </a:endParaRPr>
          </a:p>
          <a:p>
            <a:pPr lvl="1"/>
            <a:r>
              <a:rPr lang="en-US" sz="2400" smtClean="0">
                <a:latin typeface="Arial" pitchFamily="34" charset="0"/>
                <a:cs typeface="Arial" pitchFamily="34" charset="0"/>
              </a:rPr>
              <a:t>Menyemai dan meningkatkan keyakinan rakyat terhadap keupayaan kerajaan untuk melaksanakan dasar yang telah dimandatkan</a:t>
            </a:r>
            <a:r>
              <a:rPr lang="en-US" sz="1600" smtClean="0">
                <a:latin typeface="Arial" pitchFamily="34" charset="0"/>
                <a:cs typeface="Arial" pitchFamily="34" charset="0"/>
              </a:rPr>
              <a:t> </a:t>
            </a:r>
          </a:p>
          <a:p>
            <a:pPr lvl="1">
              <a:buNone/>
            </a:pPr>
            <a:r>
              <a:rPr lang="en-US" sz="1800" smtClean="0">
                <a:latin typeface="Arial" pitchFamily="34" charset="0"/>
                <a:cs typeface="Arial" pitchFamily="34" charset="0"/>
              </a:rPr>
              <a:t>	</a:t>
            </a:r>
            <a:r>
              <a:rPr lang="en-US" sz="1800" u="sng" smtClean="0">
                <a:latin typeface="Arial" pitchFamily="34" charset="0"/>
                <a:cs typeface="Arial" pitchFamily="34" charset="0"/>
              </a:rPr>
              <a:t>disamping</a:t>
            </a:r>
            <a:endParaRPr lang="en-US" u="sng" smtClean="0">
              <a:latin typeface="Arial" pitchFamily="34" charset="0"/>
              <a:cs typeface="Arial" pitchFamily="34" charset="0"/>
            </a:endParaRPr>
          </a:p>
          <a:p>
            <a:pPr lvl="1"/>
            <a:r>
              <a:rPr lang="en-US" sz="2400" smtClean="0">
                <a:latin typeface="Arial" pitchFamily="34" charset="0"/>
                <a:cs typeface="Arial" pitchFamily="34" charset="0"/>
              </a:rPr>
              <a:t>Mengekalkan akauntabiliti di dalam sistem penyampaian awam</a:t>
            </a:r>
            <a:endParaRPr lang="en-US"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7EBEF8A-2117-49D4-9215-0E5533AB140D}"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smtClean="0">
                <a:solidFill>
                  <a:srgbClr val="FFC000"/>
                </a:solidFill>
                <a:latin typeface="Arial" pitchFamily="34" charset="0"/>
                <a:cs typeface="Arial" pitchFamily="34" charset="0"/>
              </a:rPr>
              <a:t>TUMPUAN TADBIR URUS YANG TERBAIK</a:t>
            </a:r>
            <a:endParaRPr lang="en-US" sz="32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Autofit/>
          </a:bodyPr>
          <a:lstStyle/>
          <a:p>
            <a:r>
              <a:rPr lang="en-US" sz="2400" smtClean="0">
                <a:latin typeface="Arial" pitchFamily="34" charset="0"/>
                <a:cs typeface="Arial" pitchFamily="34" charset="0"/>
              </a:rPr>
              <a:t>Tadbir urus yang terbaik</a:t>
            </a:r>
            <a:r>
              <a:rPr lang="en-US" sz="2400" baseline="0" smtClean="0">
                <a:latin typeface="Arial" pitchFamily="34" charset="0"/>
                <a:cs typeface="Arial" pitchFamily="34" charset="0"/>
              </a:rPr>
              <a:t> perlu memberi tumpuan terhadap dua aspek seperti berikut:</a:t>
            </a:r>
          </a:p>
          <a:p>
            <a:pPr lvl="1"/>
            <a:r>
              <a:rPr lang="en-US" sz="2400" smtClean="0">
                <a:latin typeface="Arial" pitchFamily="34" charset="0"/>
                <a:cs typeface="Arial" pitchFamily="34" charset="0"/>
              </a:rPr>
              <a:t>Prestasi</a:t>
            </a:r>
          </a:p>
          <a:p>
            <a:pPr lvl="2"/>
            <a:r>
              <a:rPr lang="en-US" smtClean="0">
                <a:latin typeface="Arial" pitchFamily="34" charset="0"/>
                <a:cs typeface="Arial" pitchFamily="34" charset="0"/>
              </a:rPr>
              <a:t>Penyampaian perkhidmatan secara cekap dan berkesan</a:t>
            </a:r>
          </a:p>
          <a:p>
            <a:pPr lvl="2"/>
            <a:r>
              <a:rPr lang="en-US" i="1" smtClean="0">
                <a:latin typeface="Arial" pitchFamily="34" charset="0"/>
                <a:cs typeface="Arial" pitchFamily="34" charset="0"/>
              </a:rPr>
              <a:t>Value</a:t>
            </a:r>
            <a:r>
              <a:rPr lang="en-US" i="1" baseline="0" smtClean="0">
                <a:latin typeface="Arial" pitchFamily="34" charset="0"/>
                <a:cs typeface="Arial" pitchFamily="34" charset="0"/>
              </a:rPr>
              <a:t> for money</a:t>
            </a:r>
            <a:r>
              <a:rPr lang="en-US" baseline="0" smtClean="0">
                <a:latin typeface="Arial" pitchFamily="34" charset="0"/>
                <a:cs typeface="Arial" pitchFamily="34" charset="0"/>
              </a:rPr>
              <a:t> dan pengurangan pembaziran sumber/dana</a:t>
            </a:r>
            <a:endParaRPr lang="en-US" smtClean="0">
              <a:latin typeface="Arial" pitchFamily="34" charset="0"/>
              <a:cs typeface="Arial" pitchFamily="34" charset="0"/>
            </a:endParaRPr>
          </a:p>
          <a:p>
            <a:pPr lvl="1"/>
            <a:r>
              <a:rPr lang="en-US" sz="2400" smtClean="0">
                <a:latin typeface="Arial" pitchFamily="34" charset="0"/>
                <a:cs typeface="Arial" pitchFamily="34" charset="0"/>
              </a:rPr>
              <a:t>Pematuhan</a:t>
            </a:r>
          </a:p>
          <a:p>
            <a:pPr lvl="2"/>
            <a:r>
              <a:rPr lang="en-US" smtClean="0">
                <a:latin typeface="Arial" pitchFamily="34" charset="0"/>
                <a:cs typeface="Arial" pitchFamily="34" charset="0"/>
              </a:rPr>
              <a:t>Mematuhi undang-undang, peraturan, piawai yang digunapakai</a:t>
            </a:r>
          </a:p>
          <a:p>
            <a:pPr lvl="2"/>
            <a:r>
              <a:rPr lang="en-US" smtClean="0">
                <a:latin typeface="Arial" pitchFamily="34" charset="0"/>
                <a:cs typeface="Arial" pitchFamily="34" charset="0"/>
              </a:rPr>
              <a:t>Amalan kejujuran, akauntabiliti, intergriti dan telus</a:t>
            </a:r>
          </a:p>
        </p:txBody>
      </p:sp>
      <p:sp>
        <p:nvSpPr>
          <p:cNvPr id="4" name="Slide Number Placeholder 3"/>
          <p:cNvSpPr>
            <a:spLocks noGrp="1"/>
          </p:cNvSpPr>
          <p:nvPr>
            <p:ph type="sldNum" sz="quarter" idx="12"/>
          </p:nvPr>
        </p:nvSpPr>
        <p:spPr/>
        <p:txBody>
          <a:bodyPr/>
          <a:lstStyle/>
          <a:p>
            <a:fld id="{B7EBEF8A-2117-49D4-9215-0E5533AB140D}"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smtClean="0">
                <a:solidFill>
                  <a:srgbClr val="FFC000"/>
                </a:solidFill>
                <a:latin typeface="Arial" pitchFamily="34" charset="0"/>
                <a:cs typeface="Arial" pitchFamily="34" charset="0"/>
              </a:rPr>
              <a:t>PRINSIP</a:t>
            </a:r>
            <a:r>
              <a:rPr lang="en-US" sz="3200" baseline="0" smtClean="0">
                <a:solidFill>
                  <a:srgbClr val="FFC000"/>
                </a:solidFill>
                <a:latin typeface="Arial" pitchFamily="34" charset="0"/>
                <a:cs typeface="Arial" pitchFamily="34" charset="0"/>
              </a:rPr>
              <a:t> </a:t>
            </a:r>
            <a:r>
              <a:rPr lang="en-US" sz="3200" smtClean="0">
                <a:solidFill>
                  <a:srgbClr val="FFC000"/>
                </a:solidFill>
                <a:latin typeface="Arial" pitchFamily="34" charset="0"/>
                <a:cs typeface="Arial" pitchFamily="34" charset="0"/>
              </a:rPr>
              <a:t>TADBIR URUS YANG TERBAIK</a:t>
            </a:r>
            <a:endParaRPr lang="en-US" sz="32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70000" lnSpcReduction="20000"/>
          </a:bodyPr>
          <a:lstStyle/>
          <a:p>
            <a:r>
              <a:rPr lang="en-US" sz="2800" err="1" smtClean="0">
                <a:latin typeface="Arial" pitchFamily="34" charset="0"/>
                <a:cs typeface="Arial" pitchFamily="34" charset="0"/>
              </a:rPr>
              <a:t>Tadbir</a:t>
            </a:r>
            <a:r>
              <a:rPr lang="en-US" sz="2800" smtClean="0">
                <a:latin typeface="Arial" pitchFamily="34" charset="0"/>
                <a:cs typeface="Arial" pitchFamily="34" charset="0"/>
              </a:rPr>
              <a:t> </a:t>
            </a:r>
            <a:r>
              <a:rPr lang="en-US" sz="2800" err="1" smtClean="0">
                <a:latin typeface="Arial" pitchFamily="34" charset="0"/>
                <a:cs typeface="Arial" pitchFamily="34" charset="0"/>
              </a:rPr>
              <a:t>urus</a:t>
            </a:r>
            <a:r>
              <a:rPr lang="en-US" sz="2800" smtClean="0">
                <a:latin typeface="Arial" pitchFamily="34" charset="0"/>
                <a:cs typeface="Arial" pitchFamily="34" charset="0"/>
              </a:rPr>
              <a:t> yang </a:t>
            </a:r>
            <a:r>
              <a:rPr lang="en-US" sz="2800" err="1" smtClean="0">
                <a:latin typeface="Arial" pitchFamily="34" charset="0"/>
                <a:cs typeface="Arial" pitchFamily="34" charset="0"/>
              </a:rPr>
              <a:t>terbaik</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adalah</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berteraskan</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kepada</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empat</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prinsip</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seperti</a:t>
            </a:r>
            <a:r>
              <a:rPr lang="en-US" sz="2800" baseline="0" smtClean="0">
                <a:latin typeface="Arial" pitchFamily="34" charset="0"/>
                <a:cs typeface="Arial" pitchFamily="34" charset="0"/>
              </a:rPr>
              <a:t> </a:t>
            </a:r>
            <a:r>
              <a:rPr lang="en-US" sz="2800" baseline="0" err="1" smtClean="0">
                <a:latin typeface="Arial" pitchFamily="34" charset="0"/>
                <a:cs typeface="Arial" pitchFamily="34" charset="0"/>
              </a:rPr>
              <a:t>berikut</a:t>
            </a:r>
            <a:r>
              <a:rPr lang="en-US" sz="2800" baseline="0" smtClean="0">
                <a:latin typeface="Arial" pitchFamily="34" charset="0"/>
                <a:cs typeface="Arial" pitchFamily="34" charset="0"/>
              </a:rPr>
              <a:t>:</a:t>
            </a:r>
          </a:p>
          <a:p>
            <a:pPr lvl="1"/>
            <a:r>
              <a:rPr lang="en-US" err="1" smtClean="0">
                <a:latin typeface="Arial" pitchFamily="34" charset="0"/>
                <a:cs typeface="Arial" pitchFamily="34" charset="0"/>
              </a:rPr>
              <a:t>Integriti</a:t>
            </a:r>
            <a:endParaRPr lang="en-US" smtClean="0">
              <a:latin typeface="Arial" pitchFamily="34" charset="0"/>
              <a:cs typeface="Arial" pitchFamily="34" charset="0"/>
            </a:endParaRPr>
          </a:p>
          <a:p>
            <a:pPr lvl="2"/>
            <a:r>
              <a:rPr lang="en-US" err="1" smtClean="0">
                <a:latin typeface="Arial" pitchFamily="34" charset="0"/>
                <a:cs typeface="Arial" pitchFamily="34" charset="0"/>
              </a:rPr>
              <a:t>Berdasarkan</a:t>
            </a:r>
            <a:r>
              <a:rPr lang="en-US" smtClean="0">
                <a:latin typeface="Arial" pitchFamily="34" charset="0"/>
                <a:cs typeface="Arial" pitchFamily="34" charset="0"/>
              </a:rPr>
              <a:t> </a:t>
            </a:r>
            <a:r>
              <a:rPr lang="en-US" err="1" smtClean="0">
                <a:latin typeface="Arial" pitchFamily="34" charset="0"/>
                <a:cs typeface="Arial" pitchFamily="34" charset="0"/>
              </a:rPr>
              <a:t>kepada</a:t>
            </a:r>
            <a:r>
              <a:rPr lang="en-US" smtClean="0">
                <a:latin typeface="Arial" pitchFamily="34" charset="0"/>
                <a:cs typeface="Arial" pitchFamily="34" charset="0"/>
              </a:rPr>
              <a:t> </a:t>
            </a:r>
            <a:r>
              <a:rPr lang="en-US" err="1" smtClean="0">
                <a:latin typeface="Arial" pitchFamily="34" charset="0"/>
                <a:cs typeface="Arial" pitchFamily="34" charset="0"/>
              </a:rPr>
              <a:t>kejujuran</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objektiviti</a:t>
            </a:r>
            <a:r>
              <a:rPr lang="en-US" smtClean="0">
                <a:latin typeface="Arial" pitchFamily="34" charset="0"/>
                <a:cs typeface="Arial" pitchFamily="34" charset="0"/>
              </a:rPr>
              <a:t>, </a:t>
            </a:r>
            <a:r>
              <a:rPr lang="en-US" err="1" smtClean="0">
                <a:latin typeface="Arial" pitchFamily="34" charset="0"/>
                <a:cs typeface="Arial" pitchFamily="34" charset="0"/>
              </a:rPr>
              <a:t>tahap</a:t>
            </a:r>
            <a:r>
              <a:rPr lang="en-US" smtClean="0">
                <a:latin typeface="Arial" pitchFamily="34" charset="0"/>
                <a:cs typeface="Arial" pitchFamily="34" charset="0"/>
              </a:rPr>
              <a:t> </a:t>
            </a:r>
            <a:r>
              <a:rPr lang="en-US" err="1" smtClean="0">
                <a:latin typeface="Arial" pitchFamily="34" charset="0"/>
                <a:cs typeface="Arial" pitchFamily="34" charset="0"/>
              </a:rPr>
              <a:t>tatasusila</a:t>
            </a:r>
            <a:r>
              <a:rPr lang="en-US" smtClean="0">
                <a:latin typeface="Arial" pitchFamily="34" charset="0"/>
                <a:cs typeface="Arial" pitchFamily="34" charset="0"/>
              </a:rPr>
              <a:t> yang </a:t>
            </a:r>
            <a:r>
              <a:rPr lang="en-US" err="1" smtClean="0">
                <a:latin typeface="Arial" pitchFamily="34" charset="0"/>
                <a:cs typeface="Arial" pitchFamily="34" charset="0"/>
              </a:rPr>
              <a:t>tinggi</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penuh</a:t>
            </a:r>
            <a:r>
              <a:rPr lang="en-US" smtClean="0">
                <a:latin typeface="Arial" pitchFamily="34" charset="0"/>
                <a:cs typeface="Arial" pitchFamily="34" charset="0"/>
              </a:rPr>
              <a:t> </a:t>
            </a:r>
            <a:r>
              <a:rPr lang="en-US" err="1" smtClean="0">
                <a:latin typeface="Arial" pitchFamily="34" charset="0"/>
                <a:cs typeface="Arial" pitchFamily="34" charset="0"/>
              </a:rPr>
              <a:t>tanggungjawab</a:t>
            </a:r>
            <a:r>
              <a:rPr lang="en-US" smtClean="0">
                <a:latin typeface="Arial" pitchFamily="34" charset="0"/>
                <a:cs typeface="Arial" pitchFamily="34" charset="0"/>
              </a:rPr>
              <a:t> </a:t>
            </a:r>
            <a:r>
              <a:rPr lang="en-US" err="1" smtClean="0">
                <a:latin typeface="Arial" pitchFamily="34" charset="0"/>
                <a:cs typeface="Arial" pitchFamily="34" charset="0"/>
              </a:rPr>
              <a:t>dalam</a:t>
            </a:r>
            <a:r>
              <a:rPr lang="en-US" smtClean="0">
                <a:latin typeface="Arial" pitchFamily="34" charset="0"/>
                <a:cs typeface="Arial" pitchFamily="34" charset="0"/>
              </a:rPr>
              <a:t> </a:t>
            </a:r>
            <a:r>
              <a:rPr lang="en-US" err="1" smtClean="0">
                <a:latin typeface="Arial" pitchFamily="34" charset="0"/>
                <a:cs typeface="Arial" pitchFamily="34" charset="0"/>
              </a:rPr>
              <a:t>pengawasan</a:t>
            </a:r>
            <a:r>
              <a:rPr lang="en-US" smtClean="0">
                <a:latin typeface="Arial" pitchFamily="34" charset="0"/>
                <a:cs typeface="Arial" pitchFamily="34" charset="0"/>
              </a:rPr>
              <a:t> dana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sumber</a:t>
            </a:r>
            <a:r>
              <a:rPr lang="en-US" smtClean="0">
                <a:latin typeface="Arial" pitchFamily="34" charset="0"/>
                <a:cs typeface="Arial" pitchFamily="34" charset="0"/>
              </a:rPr>
              <a:t> </a:t>
            </a:r>
            <a:r>
              <a:rPr lang="en-US" err="1" smtClean="0">
                <a:latin typeface="Arial" pitchFamily="34" charset="0"/>
                <a:cs typeface="Arial" pitchFamily="34" charset="0"/>
              </a:rPr>
              <a:t>awam</a:t>
            </a:r>
            <a:r>
              <a:rPr lang="en-US" smtClean="0">
                <a:latin typeface="Arial" pitchFamily="34" charset="0"/>
                <a:cs typeface="Arial" pitchFamily="34" charset="0"/>
              </a:rPr>
              <a:t> </a:t>
            </a:r>
            <a:r>
              <a:rPr lang="en-US" err="1" smtClean="0">
                <a:latin typeface="Arial" pitchFamily="34" charset="0"/>
                <a:cs typeface="Arial" pitchFamily="34" charset="0"/>
              </a:rPr>
              <a:t>serta</a:t>
            </a:r>
            <a:r>
              <a:rPr lang="en-US" smtClean="0">
                <a:latin typeface="Arial" pitchFamily="34" charset="0"/>
                <a:cs typeface="Arial" pitchFamily="34" charset="0"/>
              </a:rPr>
              <a:t> </a:t>
            </a:r>
            <a:r>
              <a:rPr lang="en-US" err="1" smtClean="0">
                <a:latin typeface="Arial" pitchFamily="34" charset="0"/>
                <a:cs typeface="Arial" pitchFamily="34" charset="0"/>
              </a:rPr>
              <a:t>pengurusan</a:t>
            </a:r>
            <a:r>
              <a:rPr lang="en-US" smtClean="0">
                <a:latin typeface="Arial" pitchFamily="34" charset="0"/>
                <a:cs typeface="Arial" pitchFamily="34" charset="0"/>
              </a:rPr>
              <a:t> </a:t>
            </a:r>
            <a:r>
              <a:rPr lang="en-US" err="1" smtClean="0">
                <a:latin typeface="Arial" pitchFamily="34" charset="0"/>
                <a:cs typeface="Arial" pitchFamily="34" charset="0"/>
              </a:rPr>
              <a:t>hal</a:t>
            </a:r>
            <a:r>
              <a:rPr lang="en-US" smtClean="0">
                <a:latin typeface="Arial" pitchFamily="34" charset="0"/>
                <a:cs typeface="Arial" pitchFamily="34" charset="0"/>
              </a:rPr>
              <a:t> </a:t>
            </a:r>
            <a:r>
              <a:rPr lang="en-US" err="1" smtClean="0">
                <a:latin typeface="Arial" pitchFamily="34" charset="0"/>
                <a:cs typeface="Arial" pitchFamily="34" charset="0"/>
              </a:rPr>
              <a:t>ehwal</a:t>
            </a:r>
            <a:r>
              <a:rPr lang="en-US" smtClean="0">
                <a:latin typeface="Arial" pitchFamily="34" charset="0"/>
                <a:cs typeface="Arial" pitchFamily="34" charset="0"/>
              </a:rPr>
              <a:t> </a:t>
            </a:r>
            <a:r>
              <a:rPr lang="en-US" err="1" smtClean="0">
                <a:latin typeface="Arial" pitchFamily="34" charset="0"/>
                <a:cs typeface="Arial" pitchFamily="34" charset="0"/>
              </a:rPr>
              <a:t>Agensi</a:t>
            </a:r>
            <a:endParaRPr lang="en-US" smtClean="0">
              <a:latin typeface="Arial" pitchFamily="34" charset="0"/>
              <a:cs typeface="Arial" pitchFamily="34" charset="0"/>
            </a:endParaRPr>
          </a:p>
          <a:p>
            <a:pPr lvl="1"/>
            <a:r>
              <a:rPr lang="en-US" kern="1200" err="1" smtClean="0">
                <a:solidFill>
                  <a:schemeClr val="tx1"/>
                </a:solidFill>
                <a:latin typeface="Arial" pitchFamily="34" charset="0"/>
                <a:ea typeface="+mn-ea"/>
                <a:cs typeface="Arial" pitchFamily="34" charset="0"/>
              </a:rPr>
              <a:t>Akauntabiliti</a:t>
            </a:r>
            <a:endParaRPr lang="en-US" kern="1200" smtClean="0">
              <a:solidFill>
                <a:schemeClr val="tx1"/>
              </a:solidFill>
              <a:latin typeface="Arial" pitchFamily="34" charset="0"/>
              <a:ea typeface="+mn-ea"/>
              <a:cs typeface="Arial" pitchFamily="34" charset="0"/>
            </a:endParaRPr>
          </a:p>
          <a:p>
            <a:pPr lvl="2"/>
            <a:r>
              <a:rPr lang="en-US" err="1" smtClean="0">
                <a:latin typeface="Arial" pitchFamily="34" charset="0"/>
                <a:cs typeface="Arial" pitchFamily="34" charset="0"/>
              </a:rPr>
              <a:t>Kewajipan</a:t>
            </a:r>
            <a:r>
              <a:rPr lang="en-US" smtClean="0">
                <a:latin typeface="Arial" pitchFamily="34" charset="0"/>
                <a:cs typeface="Arial" pitchFamily="34" charset="0"/>
              </a:rPr>
              <a:t> </a:t>
            </a:r>
            <a:r>
              <a:rPr lang="en-US" err="1" smtClean="0">
                <a:latin typeface="Arial" pitchFamily="34" charset="0"/>
                <a:cs typeface="Arial" pitchFamily="34" charset="0"/>
              </a:rPr>
              <a:t>untuk</a:t>
            </a:r>
            <a:r>
              <a:rPr lang="en-US" smtClean="0">
                <a:latin typeface="Arial" pitchFamily="34" charset="0"/>
                <a:cs typeface="Arial" pitchFamily="34" charset="0"/>
              </a:rPr>
              <a:t> </a:t>
            </a:r>
            <a:r>
              <a:rPr lang="en-US" err="1" smtClean="0">
                <a:latin typeface="Arial" pitchFamily="34" charset="0"/>
                <a:cs typeface="Arial" pitchFamily="34" charset="0"/>
              </a:rPr>
              <a:t>memberi</a:t>
            </a:r>
            <a:r>
              <a:rPr lang="en-US" smtClean="0">
                <a:latin typeface="Arial" pitchFamily="34" charset="0"/>
                <a:cs typeface="Arial" pitchFamily="34" charset="0"/>
              </a:rPr>
              <a:t> </a:t>
            </a:r>
            <a:r>
              <a:rPr lang="en-US" err="1" smtClean="0">
                <a:latin typeface="Arial" pitchFamily="34" charset="0"/>
                <a:cs typeface="Arial" pitchFamily="34" charset="0"/>
              </a:rPr>
              <a:t>jawapan</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penjelasan</a:t>
            </a:r>
            <a:r>
              <a:rPr lang="en-US" smtClean="0">
                <a:latin typeface="Arial" pitchFamily="34" charset="0"/>
                <a:cs typeface="Arial" pitchFamily="34" charset="0"/>
              </a:rPr>
              <a:t> </a:t>
            </a:r>
            <a:r>
              <a:rPr lang="en-US" err="1" smtClean="0">
                <a:latin typeface="Arial" pitchFamily="34" charset="0"/>
                <a:cs typeface="Arial" pitchFamily="34" charset="0"/>
              </a:rPr>
              <a:t>mengenai</a:t>
            </a:r>
            <a:r>
              <a:rPr lang="en-US" smtClean="0">
                <a:latin typeface="Arial" pitchFamily="34" charset="0"/>
                <a:cs typeface="Arial" pitchFamily="34" charset="0"/>
              </a:rPr>
              <a:t> </a:t>
            </a:r>
            <a:r>
              <a:rPr lang="en-US" err="1" smtClean="0">
                <a:latin typeface="Arial" pitchFamily="34" charset="0"/>
                <a:cs typeface="Arial" pitchFamily="34" charset="0"/>
              </a:rPr>
              <a:t>sesuatu</a:t>
            </a:r>
            <a:r>
              <a:rPr lang="en-US" smtClean="0">
                <a:latin typeface="Arial" pitchFamily="34" charset="0"/>
                <a:cs typeface="Arial" pitchFamily="34" charset="0"/>
              </a:rPr>
              <a:t> </a:t>
            </a:r>
            <a:r>
              <a:rPr lang="en-US" err="1" smtClean="0">
                <a:latin typeface="Arial" pitchFamily="34" charset="0"/>
                <a:cs typeface="Arial" pitchFamily="34" charset="0"/>
              </a:rPr>
              <a:t>tindakan</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prestasi</a:t>
            </a:r>
            <a:r>
              <a:rPr lang="en-US" smtClean="0">
                <a:latin typeface="Arial" pitchFamily="34" charset="0"/>
                <a:cs typeface="Arial" pitchFamily="34" charset="0"/>
              </a:rPr>
              <a:t> </a:t>
            </a:r>
            <a:r>
              <a:rPr lang="en-US" err="1" smtClean="0">
                <a:latin typeface="Arial" pitchFamily="34" charset="0"/>
                <a:cs typeface="Arial" pitchFamily="34" charset="0"/>
              </a:rPr>
              <a:t>kepada</a:t>
            </a:r>
            <a:r>
              <a:rPr lang="en-US" smtClean="0">
                <a:latin typeface="Arial" pitchFamily="34" charset="0"/>
                <a:cs typeface="Arial" pitchFamily="34" charset="0"/>
              </a:rPr>
              <a:t> </a:t>
            </a:r>
            <a:r>
              <a:rPr lang="en-US" err="1" smtClean="0">
                <a:latin typeface="Arial" pitchFamily="34" charset="0"/>
                <a:cs typeface="Arial" pitchFamily="34" charset="0"/>
              </a:rPr>
              <a:t>sesiapa</a:t>
            </a:r>
            <a:r>
              <a:rPr lang="en-US" smtClean="0">
                <a:latin typeface="Arial" pitchFamily="34" charset="0"/>
                <a:cs typeface="Arial" pitchFamily="34" charset="0"/>
              </a:rPr>
              <a:t> yang </a:t>
            </a:r>
            <a:r>
              <a:rPr lang="en-US" err="1" smtClean="0">
                <a:latin typeface="Arial" pitchFamily="34" charset="0"/>
                <a:cs typeface="Arial" pitchFamily="34" charset="0"/>
              </a:rPr>
              <a:t>berhak</a:t>
            </a:r>
            <a:r>
              <a:rPr lang="en-US" smtClean="0">
                <a:latin typeface="Arial" pitchFamily="34" charset="0"/>
                <a:cs typeface="Arial" pitchFamily="34" charset="0"/>
              </a:rPr>
              <a:t> </a:t>
            </a:r>
            <a:r>
              <a:rPr lang="en-US" err="1" smtClean="0">
                <a:latin typeface="Arial" pitchFamily="34" charset="0"/>
                <a:cs typeface="Arial" pitchFamily="34" charset="0"/>
              </a:rPr>
              <a:t>untuk</a:t>
            </a:r>
            <a:r>
              <a:rPr lang="en-US" smtClean="0">
                <a:latin typeface="Arial" pitchFamily="34" charset="0"/>
                <a:cs typeface="Arial" pitchFamily="34" charset="0"/>
              </a:rPr>
              <a:t> </a:t>
            </a:r>
            <a:r>
              <a:rPr lang="en-US" err="1" smtClean="0">
                <a:latin typeface="Arial" pitchFamily="34" charset="0"/>
                <a:cs typeface="Arial" pitchFamily="34" charset="0"/>
              </a:rPr>
              <a:t>mendapatkan</a:t>
            </a:r>
            <a:r>
              <a:rPr lang="en-US" smtClean="0">
                <a:latin typeface="Arial" pitchFamily="34" charset="0"/>
                <a:cs typeface="Arial" pitchFamily="34" charset="0"/>
              </a:rPr>
              <a:t> </a:t>
            </a:r>
            <a:r>
              <a:rPr lang="en-US" err="1" smtClean="0">
                <a:latin typeface="Arial" pitchFamily="34" charset="0"/>
                <a:cs typeface="Arial" pitchFamily="34" charset="0"/>
              </a:rPr>
              <a:t>jawapan</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penjelasan</a:t>
            </a:r>
            <a:endParaRPr lang="en-US" kern="1200" smtClean="0">
              <a:solidFill>
                <a:schemeClr val="tx1"/>
              </a:solidFill>
              <a:latin typeface="Arial" pitchFamily="34" charset="0"/>
              <a:ea typeface="+mn-ea"/>
              <a:cs typeface="Arial" pitchFamily="34" charset="0"/>
            </a:endParaRPr>
          </a:p>
          <a:p>
            <a:pPr lvl="1"/>
            <a:r>
              <a:rPr lang="en-US" err="1" smtClean="0">
                <a:latin typeface="Arial" pitchFamily="34" charset="0"/>
                <a:cs typeface="Arial" pitchFamily="34" charset="0"/>
              </a:rPr>
              <a:t>Pengamanahan</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Pengawasan</a:t>
            </a:r>
            <a:endParaRPr lang="en-US" smtClean="0">
              <a:latin typeface="Arial" pitchFamily="34" charset="0"/>
              <a:cs typeface="Arial" pitchFamily="34" charset="0"/>
            </a:endParaRPr>
          </a:p>
          <a:p>
            <a:pPr lvl="2"/>
            <a:r>
              <a:rPr lang="en-US" err="1" smtClean="0">
                <a:latin typeface="Arial" pitchFamily="34" charset="0"/>
                <a:cs typeface="Arial" pitchFamily="34" charset="0"/>
              </a:rPr>
              <a:t>Pelaksanaan</a:t>
            </a:r>
            <a:r>
              <a:rPr lang="en-US" smtClean="0">
                <a:latin typeface="Arial" pitchFamily="34" charset="0"/>
                <a:cs typeface="Arial" pitchFamily="34" charset="0"/>
              </a:rPr>
              <a:t> </a:t>
            </a:r>
            <a:r>
              <a:rPr lang="en-US" err="1" smtClean="0">
                <a:latin typeface="Arial" pitchFamily="34" charset="0"/>
                <a:cs typeface="Arial" pitchFamily="34" charset="0"/>
              </a:rPr>
              <a:t>kuasa</a:t>
            </a:r>
            <a:r>
              <a:rPr lang="en-US" smtClean="0">
                <a:latin typeface="Arial" pitchFamily="34" charset="0"/>
                <a:cs typeface="Arial" pitchFamily="34" charset="0"/>
              </a:rPr>
              <a:t> </a:t>
            </a:r>
            <a:r>
              <a:rPr lang="en-US" err="1" smtClean="0">
                <a:latin typeface="Arial" pitchFamily="34" charset="0"/>
                <a:cs typeface="Arial" pitchFamily="34" charset="0"/>
              </a:rPr>
              <a:t>pegawai</a:t>
            </a:r>
            <a:r>
              <a:rPr lang="en-US" smtClean="0">
                <a:latin typeface="Arial" pitchFamily="34" charset="0"/>
                <a:cs typeface="Arial" pitchFamily="34" charset="0"/>
              </a:rPr>
              <a:t> </a:t>
            </a:r>
            <a:r>
              <a:rPr lang="en-US" err="1" smtClean="0">
                <a:latin typeface="Arial" pitchFamily="34" charset="0"/>
                <a:cs typeface="Arial" pitchFamily="34" charset="0"/>
              </a:rPr>
              <a:t>awam</a:t>
            </a:r>
            <a:r>
              <a:rPr lang="en-US" smtClean="0">
                <a:latin typeface="Arial" pitchFamily="34" charset="0"/>
                <a:cs typeface="Arial" pitchFamily="34" charset="0"/>
              </a:rPr>
              <a:t> yang </a:t>
            </a:r>
            <a:r>
              <a:rPr lang="en-US" err="1" smtClean="0">
                <a:latin typeface="Arial" pitchFamily="34" charset="0"/>
                <a:cs typeface="Arial" pitchFamily="34" charset="0"/>
              </a:rPr>
              <a:t>telah</a:t>
            </a:r>
            <a:r>
              <a:rPr lang="en-US" smtClean="0">
                <a:latin typeface="Arial" pitchFamily="34" charset="0"/>
                <a:cs typeface="Arial" pitchFamily="34" charset="0"/>
              </a:rPr>
              <a:t> </a:t>
            </a:r>
            <a:r>
              <a:rPr lang="en-US" err="1" smtClean="0">
                <a:latin typeface="Arial" pitchFamily="34" charset="0"/>
                <a:cs typeface="Arial" pitchFamily="34" charset="0"/>
              </a:rPr>
              <a:t>diamanahkan</a:t>
            </a:r>
            <a:r>
              <a:rPr lang="en-US" smtClean="0">
                <a:latin typeface="Arial" pitchFamily="34" charset="0"/>
                <a:cs typeface="Arial" pitchFamily="34" charset="0"/>
              </a:rPr>
              <a:t> </a:t>
            </a:r>
            <a:r>
              <a:rPr lang="en-US" err="1" smtClean="0">
                <a:latin typeface="Arial" pitchFamily="34" charset="0"/>
                <a:cs typeface="Arial" pitchFamily="34" charset="0"/>
              </a:rPr>
              <a:t>oleh</a:t>
            </a:r>
            <a:r>
              <a:rPr lang="en-US" smtClean="0">
                <a:latin typeface="Arial" pitchFamily="34" charset="0"/>
                <a:cs typeface="Arial" pitchFamily="34" charset="0"/>
              </a:rPr>
              <a:t> </a:t>
            </a:r>
            <a:r>
              <a:rPr lang="en-US" err="1" smtClean="0">
                <a:latin typeface="Arial" pitchFamily="34" charset="0"/>
                <a:cs typeface="Arial" pitchFamily="34" charset="0"/>
              </a:rPr>
              <a:t>pihak</a:t>
            </a:r>
            <a:r>
              <a:rPr lang="en-US" smtClean="0">
                <a:latin typeface="Arial" pitchFamily="34" charset="0"/>
                <a:cs typeface="Arial" pitchFamily="34" charset="0"/>
              </a:rPr>
              <a:t> </a:t>
            </a:r>
            <a:r>
              <a:rPr lang="en-US" err="1" smtClean="0">
                <a:latin typeface="Arial" pitchFamily="34" charset="0"/>
                <a:cs typeface="Arial" pitchFamily="34" charset="0"/>
              </a:rPr>
              <a:t>Kerajaan</a:t>
            </a:r>
            <a:r>
              <a:rPr lang="en-US" smtClean="0">
                <a:latin typeface="Arial" pitchFamily="34" charset="0"/>
                <a:cs typeface="Arial" pitchFamily="34" charset="0"/>
              </a:rPr>
              <a:t>. </a:t>
            </a:r>
            <a:r>
              <a:rPr lang="en-US" err="1" smtClean="0">
                <a:latin typeface="Arial" pitchFamily="34" charset="0"/>
                <a:cs typeface="Arial" pitchFamily="34" charset="0"/>
              </a:rPr>
              <a:t>Pegawai</a:t>
            </a:r>
            <a:r>
              <a:rPr lang="en-US" smtClean="0">
                <a:latin typeface="Arial" pitchFamily="34" charset="0"/>
                <a:cs typeface="Arial" pitchFamily="34" charset="0"/>
              </a:rPr>
              <a:t> </a:t>
            </a:r>
            <a:r>
              <a:rPr lang="en-US" err="1" smtClean="0">
                <a:latin typeface="Arial" pitchFamily="34" charset="0"/>
                <a:cs typeface="Arial" pitchFamily="34" charset="0"/>
              </a:rPr>
              <a:t>Kerajaan</a:t>
            </a:r>
            <a:r>
              <a:rPr lang="en-US" smtClean="0">
                <a:latin typeface="Arial" pitchFamily="34" charset="0"/>
                <a:cs typeface="Arial" pitchFamily="34" charset="0"/>
              </a:rPr>
              <a:t> </a:t>
            </a:r>
            <a:r>
              <a:rPr lang="en-US" err="1" smtClean="0">
                <a:latin typeface="Arial" pitchFamily="34" charset="0"/>
                <a:cs typeface="Arial" pitchFamily="34" charset="0"/>
              </a:rPr>
              <a:t>adalah</a:t>
            </a:r>
            <a:r>
              <a:rPr lang="en-US" smtClean="0">
                <a:latin typeface="Arial" pitchFamily="34" charset="0"/>
                <a:cs typeface="Arial" pitchFamily="34" charset="0"/>
              </a:rPr>
              <a:t> </a:t>
            </a:r>
            <a:r>
              <a:rPr lang="en-US" err="1" smtClean="0">
                <a:latin typeface="Arial" pitchFamily="34" charset="0"/>
                <a:cs typeface="Arial" pitchFamily="34" charset="0"/>
              </a:rPr>
              <a:t>pemegang</a:t>
            </a:r>
            <a:r>
              <a:rPr lang="en-US" smtClean="0">
                <a:latin typeface="Arial" pitchFamily="34" charset="0"/>
                <a:cs typeface="Arial" pitchFamily="34" charset="0"/>
              </a:rPr>
              <a:t> </a:t>
            </a:r>
            <a:r>
              <a:rPr lang="en-US" err="1" smtClean="0">
                <a:latin typeface="Arial" pitchFamily="34" charset="0"/>
                <a:cs typeface="Arial" pitchFamily="34" charset="0"/>
              </a:rPr>
              <a:t>amanah</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pengawas</a:t>
            </a:r>
            <a:r>
              <a:rPr lang="en-US" smtClean="0">
                <a:latin typeface="Arial" pitchFamily="34" charset="0"/>
                <a:cs typeface="Arial" pitchFamily="34" charset="0"/>
              </a:rPr>
              <a:t> </a:t>
            </a:r>
            <a:r>
              <a:rPr lang="en-US" err="1" smtClean="0">
                <a:latin typeface="Arial" pitchFamily="34" charset="0"/>
                <a:cs typeface="Arial" pitchFamily="34" charset="0"/>
              </a:rPr>
              <a:t>ke</a:t>
            </a:r>
            <a:r>
              <a:rPr lang="en-US" smtClean="0">
                <a:latin typeface="Arial" pitchFamily="34" charset="0"/>
                <a:cs typeface="Arial" pitchFamily="34" charset="0"/>
              </a:rPr>
              <a:t> </a:t>
            </a:r>
            <a:r>
              <a:rPr lang="en-US" err="1" smtClean="0">
                <a:latin typeface="Arial" pitchFamily="34" charset="0"/>
                <a:cs typeface="Arial" pitchFamily="34" charset="0"/>
              </a:rPr>
              <a:t>atas</a:t>
            </a:r>
            <a:r>
              <a:rPr lang="en-US" smtClean="0">
                <a:latin typeface="Arial" pitchFamily="34" charset="0"/>
                <a:cs typeface="Arial" pitchFamily="34" charset="0"/>
              </a:rPr>
              <a:t> </a:t>
            </a:r>
            <a:r>
              <a:rPr lang="en-US" err="1" smtClean="0">
                <a:latin typeface="Arial" pitchFamily="34" charset="0"/>
                <a:cs typeface="Arial" pitchFamily="34" charset="0"/>
              </a:rPr>
              <a:t>penggunaan</a:t>
            </a:r>
            <a:r>
              <a:rPr lang="en-US" smtClean="0">
                <a:latin typeface="Arial" pitchFamily="34" charset="0"/>
                <a:cs typeface="Arial" pitchFamily="34" charset="0"/>
              </a:rPr>
              <a:t> </a:t>
            </a:r>
            <a:r>
              <a:rPr lang="en-US" err="1" smtClean="0">
                <a:latin typeface="Arial" pitchFamily="34" charset="0"/>
                <a:cs typeface="Arial" pitchFamily="34" charset="0"/>
              </a:rPr>
              <a:t>kuasa</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sumber</a:t>
            </a:r>
            <a:r>
              <a:rPr lang="en-US" smtClean="0">
                <a:latin typeface="Arial" pitchFamily="34" charset="0"/>
                <a:cs typeface="Arial" pitchFamily="34" charset="0"/>
              </a:rPr>
              <a:t> yang </a:t>
            </a:r>
            <a:r>
              <a:rPr lang="en-US" err="1" smtClean="0">
                <a:latin typeface="Arial" pitchFamily="34" charset="0"/>
                <a:cs typeface="Arial" pitchFamily="34" charset="0"/>
              </a:rPr>
              <a:t>dipertanggungjawabkan</a:t>
            </a:r>
            <a:endParaRPr lang="en-US" smtClean="0">
              <a:latin typeface="Arial" pitchFamily="34" charset="0"/>
              <a:cs typeface="Arial" pitchFamily="34" charset="0"/>
            </a:endParaRPr>
          </a:p>
          <a:p>
            <a:pPr lvl="1"/>
            <a:r>
              <a:rPr lang="en-US" err="1" smtClean="0">
                <a:latin typeface="Arial" pitchFamily="34" charset="0"/>
                <a:cs typeface="Arial" pitchFamily="34" charset="0"/>
              </a:rPr>
              <a:t>Ketelusan</a:t>
            </a:r>
            <a:endParaRPr lang="en-US" smtClean="0">
              <a:latin typeface="Arial" pitchFamily="34" charset="0"/>
              <a:cs typeface="Arial" pitchFamily="34" charset="0"/>
            </a:endParaRPr>
          </a:p>
          <a:p>
            <a:pPr lvl="2"/>
            <a:r>
              <a:rPr lang="en-US" err="1" smtClean="0">
                <a:latin typeface="Arial" pitchFamily="34" charset="0"/>
                <a:cs typeface="Arial" pitchFamily="34" charset="0"/>
              </a:rPr>
              <a:t>Keperluan</a:t>
            </a:r>
            <a:r>
              <a:rPr lang="en-US" smtClean="0">
                <a:latin typeface="Arial" pitchFamily="34" charset="0"/>
                <a:cs typeface="Arial" pitchFamily="34" charset="0"/>
              </a:rPr>
              <a:t> </a:t>
            </a:r>
            <a:r>
              <a:rPr lang="en-US" err="1" smtClean="0">
                <a:latin typeface="Arial" pitchFamily="34" charset="0"/>
                <a:cs typeface="Arial" pitchFamily="34" charset="0"/>
              </a:rPr>
              <a:t>untuk</a:t>
            </a:r>
            <a:r>
              <a:rPr lang="en-US" smtClean="0">
                <a:latin typeface="Arial" pitchFamily="34" charset="0"/>
                <a:cs typeface="Arial" pitchFamily="34" charset="0"/>
              </a:rPr>
              <a:t> </a:t>
            </a:r>
            <a:r>
              <a:rPr lang="en-US" err="1" smtClean="0">
                <a:latin typeface="Arial" pitchFamily="34" charset="0"/>
                <a:cs typeface="Arial" pitchFamily="34" charset="0"/>
              </a:rPr>
              <a:t>memberi</a:t>
            </a:r>
            <a:r>
              <a:rPr lang="en-US" smtClean="0">
                <a:latin typeface="Arial" pitchFamily="34" charset="0"/>
                <a:cs typeface="Arial" pitchFamily="34" charset="0"/>
              </a:rPr>
              <a:t> </a:t>
            </a:r>
            <a:r>
              <a:rPr lang="en-US" err="1" smtClean="0">
                <a:latin typeface="Arial" pitchFamily="34" charset="0"/>
                <a:cs typeface="Arial" pitchFamily="34" charset="0"/>
              </a:rPr>
              <a:t>keyakinan</a:t>
            </a:r>
            <a:r>
              <a:rPr lang="en-US" smtClean="0">
                <a:latin typeface="Arial" pitchFamily="34" charset="0"/>
                <a:cs typeface="Arial" pitchFamily="34" charset="0"/>
              </a:rPr>
              <a:t> </a:t>
            </a:r>
            <a:r>
              <a:rPr lang="en-US" err="1" smtClean="0">
                <a:latin typeface="Arial" pitchFamily="34" charset="0"/>
                <a:cs typeface="Arial" pitchFamily="34" charset="0"/>
              </a:rPr>
              <a:t>kepada</a:t>
            </a:r>
            <a:r>
              <a:rPr lang="en-US" smtClean="0">
                <a:latin typeface="Arial" pitchFamily="34" charset="0"/>
                <a:cs typeface="Arial" pitchFamily="34" charset="0"/>
              </a:rPr>
              <a:t> orang </a:t>
            </a:r>
            <a:r>
              <a:rPr lang="en-US" err="1" smtClean="0">
                <a:latin typeface="Arial" pitchFamily="34" charset="0"/>
                <a:cs typeface="Arial" pitchFamily="34" charset="0"/>
              </a:rPr>
              <a:t>awam</a:t>
            </a:r>
            <a:r>
              <a:rPr lang="en-US" smtClean="0">
                <a:latin typeface="Arial" pitchFamily="34" charset="0"/>
                <a:cs typeface="Arial" pitchFamily="34" charset="0"/>
              </a:rPr>
              <a:t> </a:t>
            </a:r>
            <a:r>
              <a:rPr lang="en-US" err="1" smtClean="0">
                <a:latin typeface="Arial" pitchFamily="34" charset="0"/>
                <a:cs typeface="Arial" pitchFamily="34" charset="0"/>
              </a:rPr>
              <a:t>terhadap</a:t>
            </a:r>
            <a:r>
              <a:rPr lang="en-US" smtClean="0">
                <a:latin typeface="Arial" pitchFamily="34" charset="0"/>
                <a:cs typeface="Arial" pitchFamily="34" charset="0"/>
              </a:rPr>
              <a:t> proses </a:t>
            </a:r>
            <a:r>
              <a:rPr lang="en-US" err="1" smtClean="0">
                <a:latin typeface="Arial" pitchFamily="34" charset="0"/>
                <a:cs typeface="Arial" pitchFamily="34" charset="0"/>
              </a:rPr>
              <a:t>pengambilan</a:t>
            </a:r>
            <a:r>
              <a:rPr lang="en-US" smtClean="0">
                <a:latin typeface="Arial" pitchFamily="34" charset="0"/>
                <a:cs typeface="Arial" pitchFamily="34" charset="0"/>
              </a:rPr>
              <a:t> </a:t>
            </a:r>
            <a:r>
              <a:rPr lang="en-US" err="1" smtClean="0">
                <a:latin typeface="Arial" pitchFamily="34" charset="0"/>
                <a:cs typeface="Arial" pitchFamily="34" charset="0"/>
              </a:rPr>
              <a:t>keputusan</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tindakan</a:t>
            </a:r>
            <a:r>
              <a:rPr lang="en-US" smtClean="0">
                <a:latin typeface="Arial" pitchFamily="34" charset="0"/>
                <a:cs typeface="Arial" pitchFamily="34" charset="0"/>
              </a:rPr>
              <a:t> </a:t>
            </a:r>
            <a:r>
              <a:rPr lang="en-US" err="1" smtClean="0">
                <a:latin typeface="Arial" pitchFamily="34" charset="0"/>
                <a:cs typeface="Arial" pitchFamily="34" charset="0"/>
              </a:rPr>
              <a:t>pegawai</a:t>
            </a:r>
            <a:r>
              <a:rPr lang="en-US" smtClean="0">
                <a:latin typeface="Arial" pitchFamily="34" charset="0"/>
                <a:cs typeface="Arial" pitchFamily="34" charset="0"/>
              </a:rPr>
              <a:t> </a:t>
            </a:r>
            <a:r>
              <a:rPr lang="en-US" err="1" smtClean="0">
                <a:latin typeface="Arial" pitchFamily="34" charset="0"/>
                <a:cs typeface="Arial" pitchFamily="34" charset="0"/>
              </a:rPr>
              <a:t>awam</a:t>
            </a:r>
            <a:r>
              <a:rPr lang="en-US" smtClean="0">
                <a:latin typeface="Arial" pitchFamily="34" charset="0"/>
                <a:cs typeface="Arial" pitchFamily="34" charset="0"/>
              </a:rPr>
              <a:t> yang </a:t>
            </a:r>
            <a:r>
              <a:rPr lang="en-US" err="1" smtClean="0">
                <a:latin typeface="Arial" pitchFamily="34" charset="0"/>
                <a:cs typeface="Arial" pitchFamily="34" charset="0"/>
              </a:rPr>
              <a:t>telah</a:t>
            </a:r>
            <a:r>
              <a:rPr lang="en-US" smtClean="0">
                <a:latin typeface="Arial" pitchFamily="34" charset="0"/>
                <a:cs typeface="Arial" pitchFamily="34" charset="0"/>
              </a:rPr>
              <a:t> </a:t>
            </a:r>
            <a:r>
              <a:rPr lang="en-US" err="1" smtClean="0">
                <a:latin typeface="Arial" pitchFamily="34" charset="0"/>
                <a:cs typeface="Arial" pitchFamily="34" charset="0"/>
              </a:rPr>
              <a:t>diamanahkan</a:t>
            </a:r>
            <a:r>
              <a:rPr lang="en-US" smtClean="0">
                <a:latin typeface="Arial" pitchFamily="34" charset="0"/>
                <a:cs typeface="Arial" pitchFamily="34" charset="0"/>
              </a:rPr>
              <a:t> </a:t>
            </a:r>
            <a:r>
              <a:rPr lang="en-US" err="1" smtClean="0">
                <a:latin typeface="Arial" pitchFamily="34" charset="0"/>
                <a:cs typeface="Arial" pitchFamily="34" charset="0"/>
              </a:rPr>
              <a:t>dengan</a:t>
            </a:r>
            <a:r>
              <a:rPr lang="en-US" smtClean="0">
                <a:latin typeface="Arial" pitchFamily="34" charset="0"/>
                <a:cs typeface="Arial" pitchFamily="34" charset="0"/>
              </a:rPr>
              <a:t> </a:t>
            </a:r>
            <a:r>
              <a:rPr lang="en-US" err="1" smtClean="0">
                <a:latin typeface="Arial" pitchFamily="34" charset="0"/>
                <a:cs typeface="Arial" pitchFamily="34" charset="0"/>
              </a:rPr>
              <a:t>kuasa</a:t>
            </a:r>
            <a:r>
              <a:rPr lang="en-US" smtClean="0">
                <a:latin typeface="Arial" pitchFamily="34" charset="0"/>
                <a:cs typeface="Arial" pitchFamily="34" charset="0"/>
              </a:rPr>
              <a:t> </a:t>
            </a:r>
            <a:r>
              <a:rPr lang="en-US" err="1" smtClean="0">
                <a:latin typeface="Arial" pitchFamily="34" charset="0"/>
                <a:cs typeface="Arial" pitchFamily="34" charset="0"/>
              </a:rPr>
              <a:t>dan</a:t>
            </a:r>
            <a:r>
              <a:rPr lang="en-US" smtClean="0">
                <a:latin typeface="Arial" pitchFamily="34" charset="0"/>
                <a:cs typeface="Arial" pitchFamily="34" charset="0"/>
              </a:rPr>
              <a:t> </a:t>
            </a:r>
            <a:r>
              <a:rPr lang="en-US" err="1" smtClean="0">
                <a:latin typeface="Arial" pitchFamily="34" charset="0"/>
                <a:cs typeface="Arial" pitchFamily="34" charset="0"/>
              </a:rPr>
              <a:t>tanggungjawab</a:t>
            </a:r>
            <a:endParaRPr lang="en-US"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7EBEF8A-2117-49D4-9215-0E5533AB140D}"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kern="1200" smtClean="0">
                <a:solidFill>
                  <a:srgbClr val="FFC000"/>
                </a:solidFill>
                <a:latin typeface="Arial" pitchFamily="34" charset="0"/>
                <a:ea typeface="+mj-ea"/>
                <a:cs typeface="Arial" pitchFamily="34" charset="0"/>
              </a:rPr>
              <a:t>TADBIR</a:t>
            </a:r>
            <a:r>
              <a:rPr lang="en-US" sz="3200" kern="1200" baseline="0" smtClean="0">
                <a:solidFill>
                  <a:srgbClr val="FFC000"/>
                </a:solidFill>
                <a:latin typeface="Arial" pitchFamily="34" charset="0"/>
                <a:ea typeface="+mj-ea"/>
                <a:cs typeface="Arial" pitchFamily="34" charset="0"/>
              </a:rPr>
              <a:t> URUS PENGURUSAN </a:t>
            </a:r>
            <a:r>
              <a:rPr lang="en-US" sz="3200" kern="1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pPr>
              <a:lnSpc>
                <a:spcPct val="150000"/>
              </a:lnSpc>
            </a:pPr>
            <a:r>
              <a:rPr lang="en-US" sz="2800" b="0" smtClean="0">
                <a:latin typeface="Arial" pitchFamily="34" charset="0"/>
                <a:cs typeface="Arial" pitchFamily="34" charset="0"/>
              </a:rPr>
              <a:t>Tadbir urus pengurusan kewangan Universiti melibatkan proses </a:t>
            </a:r>
            <a:r>
              <a:rPr lang="en-US" sz="2800" b="0" u="sng" smtClean="0">
                <a:latin typeface="Arial" pitchFamily="34" charset="0"/>
                <a:cs typeface="Arial" pitchFamily="34" charset="0"/>
              </a:rPr>
              <a:t>perancangan</a:t>
            </a:r>
            <a:r>
              <a:rPr lang="en-US" sz="2800" b="0" smtClean="0">
                <a:latin typeface="Arial" pitchFamily="34" charset="0"/>
                <a:cs typeface="Arial" pitchFamily="34" charset="0"/>
              </a:rPr>
              <a:t>, </a:t>
            </a:r>
            <a:r>
              <a:rPr lang="en-US" sz="2800" b="0" u="sng" smtClean="0">
                <a:latin typeface="Arial" pitchFamily="34" charset="0"/>
                <a:cs typeface="Arial" pitchFamily="34" charset="0"/>
              </a:rPr>
              <a:t>pelaksanaan</a:t>
            </a:r>
            <a:r>
              <a:rPr lang="en-US" sz="2800" b="0" smtClean="0">
                <a:latin typeface="Arial" pitchFamily="34" charset="0"/>
                <a:cs typeface="Arial" pitchFamily="34" charset="0"/>
              </a:rPr>
              <a:t> dan </a:t>
            </a:r>
            <a:r>
              <a:rPr lang="en-US" sz="2800" b="0" u="sng" smtClean="0">
                <a:latin typeface="Arial" pitchFamily="34" charset="0"/>
                <a:cs typeface="Arial" pitchFamily="34" charset="0"/>
              </a:rPr>
              <a:t>pengawalan</a:t>
            </a:r>
            <a:r>
              <a:rPr lang="en-US" sz="2800" b="0" smtClean="0">
                <a:latin typeface="Arial" pitchFamily="34" charset="0"/>
                <a:cs typeface="Arial" pitchFamily="34" charset="0"/>
              </a:rPr>
              <a:t> dalam </a:t>
            </a:r>
            <a:r>
              <a:rPr lang="en-US" sz="2800" b="0" u="sng" smtClean="0">
                <a:latin typeface="Arial" pitchFamily="34" charset="0"/>
                <a:cs typeface="Arial" pitchFamily="34" charset="0"/>
              </a:rPr>
              <a:t>penggunaan aset dan sumber-sumber kewangan</a:t>
            </a:r>
            <a:r>
              <a:rPr lang="en-US">
                <a:latin typeface="Arial" pitchFamily="34" charset="0"/>
                <a:cs typeface="Arial" pitchFamily="34" charset="0"/>
              </a:rPr>
              <a:t> </a:t>
            </a:r>
            <a:r>
              <a:rPr lang="en-US" sz="2800" b="0" smtClean="0">
                <a:latin typeface="Arial" pitchFamily="34" charset="0"/>
                <a:cs typeface="Arial" pitchFamily="34" charset="0"/>
              </a:rPr>
              <a:t>Universiti serta tanggungjawab pengurusan mematuhi </a:t>
            </a:r>
            <a:r>
              <a:rPr lang="en-US" sz="2800" b="0" u="sng" smtClean="0">
                <a:latin typeface="Arial" pitchFamily="34" charset="0"/>
                <a:cs typeface="Arial" pitchFamily="34" charset="0"/>
              </a:rPr>
              <a:t>akta-akta dan peraturan-peraturan</a:t>
            </a:r>
            <a:r>
              <a:rPr lang="en-US" sz="2800" b="0" smtClean="0">
                <a:latin typeface="Arial" pitchFamily="34" charset="0"/>
                <a:cs typeface="Arial" pitchFamily="34" charset="0"/>
              </a:rPr>
              <a:t> pengurusan kewangan yang berkuatkuasa selaras dengan dasar-dasar Kerajaan.</a:t>
            </a:r>
            <a:endParaRPr lang="en-US" sz="360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7EBEF8A-2117-49D4-9215-0E5533AB140D}"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a:solidFill>
                  <a:srgbClr val="FFC000"/>
                </a:solidFill>
                <a:latin typeface="Arial" pitchFamily="34" charset="0"/>
                <a:cs typeface="Arial" pitchFamily="34" charset="0"/>
              </a:rPr>
              <a:t>TAHAP PEMATUHAN TADBIR URUS </a:t>
            </a:r>
            <a:r>
              <a:rPr lang="en-US" sz="2800">
                <a:solidFill>
                  <a:srgbClr val="FFC000"/>
                </a:solidFill>
                <a:latin typeface="Arial" pitchFamily="34" charset="0"/>
                <a:cs typeface="Arial" pitchFamily="34" charset="0"/>
              </a:rPr>
              <a:t>PENGURUSAN </a:t>
            </a:r>
            <a:r>
              <a:rPr lang="en-GB" sz="2800" smtClean="0">
                <a:solidFill>
                  <a:srgbClr val="FFC000"/>
                </a:solidFill>
                <a:latin typeface="Arial" pitchFamily="34" charset="0"/>
                <a:cs typeface="Arial" pitchFamily="34" charset="0"/>
              </a:rPr>
              <a:t>KEWANGAN </a:t>
            </a:r>
            <a:r>
              <a:rPr lang="en-GB" sz="2800">
                <a:solidFill>
                  <a:srgbClr val="FFC000"/>
                </a:solidFill>
                <a:latin typeface="Arial" pitchFamily="34" charset="0"/>
                <a:cs typeface="Arial" pitchFamily="34" charset="0"/>
              </a:rPr>
              <a:t>UNIVERSITI</a:t>
            </a:r>
            <a:endParaRPr lang="en-US" sz="2800">
              <a:solidFill>
                <a:srgbClr val="FFC000"/>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20000"/>
          </a:bodyPr>
          <a:lstStyle/>
          <a:p>
            <a:pPr>
              <a:lnSpc>
                <a:spcPct val="150000"/>
              </a:lnSpc>
            </a:pPr>
            <a:r>
              <a:rPr lang="en-US" sz="2800" err="1">
                <a:latin typeface="Arial" pitchFamily="34" charset="0"/>
                <a:cs typeface="Arial" pitchFamily="34" charset="0"/>
              </a:rPr>
              <a:t>Universiti</a:t>
            </a:r>
            <a:r>
              <a:rPr lang="en-US" sz="2800">
                <a:latin typeface="Arial" pitchFamily="34" charset="0"/>
                <a:cs typeface="Arial" pitchFamily="34" charset="0"/>
              </a:rPr>
              <a:t> </a:t>
            </a:r>
            <a:r>
              <a:rPr lang="en-US" sz="2800" err="1">
                <a:latin typeface="Arial" pitchFamily="34" charset="0"/>
                <a:cs typeface="Arial" pitchFamily="34" charset="0"/>
              </a:rPr>
              <a:t>Teknikal</a:t>
            </a:r>
            <a:r>
              <a:rPr lang="en-US" sz="2800">
                <a:latin typeface="Arial" pitchFamily="34" charset="0"/>
                <a:cs typeface="Arial" pitchFamily="34" charset="0"/>
              </a:rPr>
              <a:t> Malaysia Melaka </a:t>
            </a:r>
            <a:r>
              <a:rPr lang="en-US" sz="2800" err="1">
                <a:latin typeface="Arial" pitchFamily="34" charset="0"/>
                <a:cs typeface="Arial" pitchFamily="34" charset="0"/>
              </a:rPr>
              <a:t>sebagai</a:t>
            </a:r>
            <a:r>
              <a:rPr lang="en-US" sz="2800">
                <a:latin typeface="Arial" pitchFamily="34" charset="0"/>
                <a:cs typeface="Arial" pitchFamily="34" charset="0"/>
              </a:rPr>
              <a:t> </a:t>
            </a:r>
            <a:r>
              <a:rPr lang="en-US" sz="2800" err="1">
                <a:latin typeface="Arial" pitchFamily="34" charset="0"/>
                <a:cs typeface="Arial" pitchFamily="34" charset="0"/>
              </a:rPr>
              <a:t>Badan</a:t>
            </a:r>
            <a:r>
              <a:rPr lang="en-US" sz="2800">
                <a:latin typeface="Arial" pitchFamily="34" charset="0"/>
                <a:cs typeface="Arial" pitchFamily="34" charset="0"/>
              </a:rPr>
              <a:t> </a:t>
            </a:r>
            <a:r>
              <a:rPr lang="en-US" sz="2800" err="1">
                <a:latin typeface="Arial" pitchFamily="34" charset="0"/>
                <a:cs typeface="Arial" pitchFamily="34" charset="0"/>
              </a:rPr>
              <a:t>Berkanun</a:t>
            </a:r>
            <a:r>
              <a:rPr lang="en-US" sz="2800">
                <a:latin typeface="Arial" pitchFamily="34" charset="0"/>
                <a:cs typeface="Arial" pitchFamily="34" charset="0"/>
              </a:rPr>
              <a:t> Persekutuan yang </a:t>
            </a:r>
            <a:r>
              <a:rPr lang="en-US" sz="2800" err="1">
                <a:latin typeface="Arial" pitchFamily="34" charset="0"/>
                <a:cs typeface="Arial" pitchFamily="34" charset="0"/>
              </a:rPr>
              <a:t>diwujudkan</a:t>
            </a:r>
            <a:r>
              <a:rPr lang="en-US" sz="2800">
                <a:latin typeface="Arial" pitchFamily="34" charset="0"/>
                <a:cs typeface="Arial" pitchFamily="34" charset="0"/>
              </a:rPr>
              <a:t> </a:t>
            </a:r>
            <a:r>
              <a:rPr lang="en-US" sz="2800" err="1">
                <a:latin typeface="Arial" pitchFamily="34" charset="0"/>
                <a:cs typeface="Arial" pitchFamily="34" charset="0"/>
              </a:rPr>
              <a:t>melalui</a:t>
            </a:r>
            <a:r>
              <a:rPr lang="en-US" sz="2800">
                <a:latin typeface="Arial" pitchFamily="34" charset="0"/>
                <a:cs typeface="Arial" pitchFamily="34" charset="0"/>
              </a:rPr>
              <a:t> </a:t>
            </a:r>
            <a:r>
              <a:rPr lang="en-US" sz="2800" err="1">
                <a:latin typeface="Arial" pitchFamily="34" charset="0"/>
                <a:cs typeface="Arial" pitchFamily="34" charset="0"/>
              </a:rPr>
              <a:t>Akta</a:t>
            </a:r>
            <a:r>
              <a:rPr lang="en-US" sz="2800">
                <a:latin typeface="Arial" pitchFamily="34" charset="0"/>
                <a:cs typeface="Arial" pitchFamily="34" charset="0"/>
              </a:rPr>
              <a:t> </a:t>
            </a:r>
            <a:r>
              <a:rPr lang="en-US" sz="2800" err="1">
                <a:latin typeface="Arial" pitchFamily="34" charset="0"/>
                <a:cs typeface="Arial" pitchFamily="34" charset="0"/>
              </a:rPr>
              <a:t>Parlimen</a:t>
            </a:r>
            <a:r>
              <a:rPr lang="en-US" sz="2800">
                <a:latin typeface="Arial" pitchFamily="34" charset="0"/>
                <a:cs typeface="Arial" pitchFamily="34" charset="0"/>
              </a:rPr>
              <a:t> </a:t>
            </a:r>
            <a:r>
              <a:rPr lang="en-US" sz="2800" err="1">
                <a:latin typeface="Arial" pitchFamily="34" charset="0"/>
                <a:cs typeface="Arial" pitchFamily="34" charset="0"/>
              </a:rPr>
              <a:t>adalah</a:t>
            </a:r>
            <a:r>
              <a:rPr lang="en-US" sz="2800">
                <a:latin typeface="Arial" pitchFamily="34" charset="0"/>
                <a:cs typeface="Arial" pitchFamily="34" charset="0"/>
              </a:rPr>
              <a:t> </a:t>
            </a:r>
            <a:r>
              <a:rPr lang="en-US" sz="2800" err="1">
                <a:latin typeface="Arial" pitchFamily="34" charset="0"/>
                <a:cs typeface="Arial" pitchFamily="34" charset="0"/>
              </a:rPr>
              <a:t>tertakluk</a:t>
            </a:r>
            <a:r>
              <a:rPr lang="en-US" sz="2800">
                <a:latin typeface="Arial" pitchFamily="34" charset="0"/>
                <a:cs typeface="Arial" pitchFamily="34" charset="0"/>
              </a:rPr>
              <a:t> </a:t>
            </a:r>
            <a:r>
              <a:rPr lang="en-US" sz="2800" err="1">
                <a:latin typeface="Arial" pitchFamily="34" charset="0"/>
                <a:cs typeface="Arial" pitchFamily="34" charset="0"/>
              </a:rPr>
              <a:t>kepada</a:t>
            </a:r>
            <a:r>
              <a:rPr lang="en-US" sz="2800">
                <a:latin typeface="Arial" pitchFamily="34" charset="0"/>
                <a:cs typeface="Arial" pitchFamily="34" charset="0"/>
              </a:rPr>
              <a:t> </a:t>
            </a:r>
            <a:r>
              <a:rPr lang="en-US" sz="2800" err="1">
                <a:latin typeface="Arial" pitchFamily="34" charset="0"/>
                <a:cs typeface="Arial" pitchFamily="34" charset="0"/>
              </a:rPr>
              <a:t>pengawasan</a:t>
            </a:r>
            <a:r>
              <a:rPr lang="en-US" sz="2800">
                <a:latin typeface="Arial" pitchFamily="34" charset="0"/>
                <a:cs typeface="Arial" pitchFamily="34" charset="0"/>
              </a:rPr>
              <a:t>, </a:t>
            </a:r>
            <a:r>
              <a:rPr lang="en-US" sz="2800" err="1">
                <a:latin typeface="Arial" pitchFamily="34" charset="0"/>
                <a:cs typeface="Arial" pitchFamily="34" charset="0"/>
              </a:rPr>
              <a:t>pengawalan</a:t>
            </a:r>
            <a:r>
              <a:rPr lang="en-US" sz="2800">
                <a:latin typeface="Arial" pitchFamily="34" charset="0"/>
                <a:cs typeface="Arial" pitchFamily="34" charset="0"/>
              </a:rPr>
              <a:t> </a:t>
            </a:r>
            <a:r>
              <a:rPr lang="en-US" sz="2800" err="1">
                <a:latin typeface="Arial" pitchFamily="34" charset="0"/>
                <a:cs typeface="Arial" pitchFamily="34" charset="0"/>
              </a:rPr>
              <a:t>dan</a:t>
            </a:r>
            <a:r>
              <a:rPr lang="en-US" sz="2800">
                <a:latin typeface="Arial" pitchFamily="34" charset="0"/>
                <a:cs typeface="Arial" pitchFamily="34" charset="0"/>
              </a:rPr>
              <a:t> </a:t>
            </a:r>
            <a:r>
              <a:rPr lang="en-US" sz="2800" err="1">
                <a:latin typeface="Arial" pitchFamily="34" charset="0"/>
                <a:cs typeface="Arial" pitchFamily="34" charset="0"/>
              </a:rPr>
              <a:t>kelulusan</a:t>
            </a:r>
            <a:r>
              <a:rPr lang="en-US" sz="2800">
                <a:latin typeface="Arial" pitchFamily="34" charset="0"/>
                <a:cs typeface="Arial" pitchFamily="34" charset="0"/>
              </a:rPr>
              <a:t> </a:t>
            </a:r>
            <a:r>
              <a:rPr lang="en-US" sz="2800" err="1">
                <a:latin typeface="Arial" pitchFamily="34" charset="0"/>
                <a:cs typeface="Arial" pitchFamily="34" charset="0"/>
              </a:rPr>
              <a:t>Menteri</a:t>
            </a:r>
            <a:r>
              <a:rPr lang="en-US" sz="2800">
                <a:latin typeface="Arial" pitchFamily="34" charset="0"/>
                <a:cs typeface="Arial" pitchFamily="34" charset="0"/>
              </a:rPr>
              <a:t> </a:t>
            </a:r>
            <a:r>
              <a:rPr lang="en-US" sz="2800" err="1" smtClean="0">
                <a:latin typeface="Arial" pitchFamily="34" charset="0"/>
                <a:cs typeface="Arial" pitchFamily="34" charset="0"/>
              </a:rPr>
              <a:t>Pendidikan</a:t>
            </a:r>
            <a:r>
              <a:rPr lang="en-US" sz="2800" smtClean="0">
                <a:latin typeface="Arial" pitchFamily="34" charset="0"/>
                <a:cs typeface="Arial" pitchFamily="34" charset="0"/>
              </a:rPr>
              <a:t> Malaysia </a:t>
            </a:r>
            <a:r>
              <a:rPr lang="en-US" sz="2800" err="1">
                <a:latin typeface="Arial" pitchFamily="34" charset="0"/>
                <a:cs typeface="Arial" pitchFamily="34" charset="0"/>
              </a:rPr>
              <a:t>dan</a:t>
            </a:r>
            <a:r>
              <a:rPr lang="en-US" sz="2800">
                <a:latin typeface="Arial" pitchFamily="34" charset="0"/>
                <a:cs typeface="Arial" pitchFamily="34" charset="0"/>
              </a:rPr>
              <a:t> </a:t>
            </a:r>
            <a:r>
              <a:rPr lang="en-US" sz="2800" err="1">
                <a:latin typeface="Arial" pitchFamily="34" charset="0"/>
                <a:cs typeface="Arial" pitchFamily="34" charset="0"/>
              </a:rPr>
              <a:t>juga</a:t>
            </a:r>
            <a:r>
              <a:rPr lang="en-US" sz="2800">
                <a:latin typeface="Arial" pitchFamily="34" charset="0"/>
                <a:cs typeface="Arial" pitchFamily="34" charset="0"/>
              </a:rPr>
              <a:t> </a:t>
            </a:r>
            <a:r>
              <a:rPr lang="en-US" sz="2800" err="1">
                <a:latin typeface="Arial" pitchFamily="34" charset="0"/>
                <a:cs typeface="Arial" pitchFamily="34" charset="0"/>
              </a:rPr>
              <a:t>agensi-agensi</a:t>
            </a:r>
            <a:r>
              <a:rPr lang="en-US" sz="2800">
                <a:latin typeface="Arial" pitchFamily="34" charset="0"/>
                <a:cs typeface="Arial" pitchFamily="34" charset="0"/>
              </a:rPr>
              <a:t> </a:t>
            </a:r>
            <a:r>
              <a:rPr lang="en-US" sz="2800" err="1">
                <a:latin typeface="Arial" pitchFamily="34" charset="0"/>
                <a:cs typeface="Arial" pitchFamily="34" charset="0"/>
              </a:rPr>
              <a:t>pusat</a:t>
            </a:r>
            <a:r>
              <a:rPr lang="en-US" sz="2800">
                <a:latin typeface="Arial" pitchFamily="34" charset="0"/>
                <a:cs typeface="Arial" pitchFamily="34" charset="0"/>
              </a:rPr>
              <a:t> </a:t>
            </a:r>
            <a:r>
              <a:rPr lang="en-US" sz="2800" err="1">
                <a:latin typeface="Arial" pitchFamily="34" charset="0"/>
                <a:cs typeface="Arial" pitchFamily="34" charset="0"/>
              </a:rPr>
              <a:t>dalam</a:t>
            </a:r>
            <a:r>
              <a:rPr lang="en-US" sz="2800">
                <a:latin typeface="Arial" pitchFamily="34" charset="0"/>
                <a:cs typeface="Arial" pitchFamily="34" charset="0"/>
              </a:rPr>
              <a:t> </a:t>
            </a:r>
            <a:r>
              <a:rPr lang="en-US" sz="2800" err="1">
                <a:latin typeface="Arial" pitchFamily="34" charset="0"/>
                <a:cs typeface="Arial" pitchFamily="34" charset="0"/>
              </a:rPr>
              <a:t>perkara</a:t>
            </a:r>
            <a:r>
              <a:rPr lang="en-US" sz="2800">
                <a:latin typeface="Arial" pitchFamily="34" charset="0"/>
                <a:cs typeface="Arial" pitchFamily="34" charset="0"/>
              </a:rPr>
              <a:t> yang </a:t>
            </a:r>
            <a:r>
              <a:rPr lang="en-US" sz="2800" err="1">
                <a:latin typeface="Arial" pitchFamily="34" charset="0"/>
                <a:cs typeface="Arial" pitchFamily="34" charset="0"/>
              </a:rPr>
              <a:t>melibatkan</a:t>
            </a:r>
            <a:r>
              <a:rPr lang="en-US" sz="2800">
                <a:latin typeface="Arial" pitchFamily="34" charset="0"/>
                <a:cs typeface="Arial" pitchFamily="34" charset="0"/>
              </a:rPr>
              <a:t> </a:t>
            </a:r>
            <a:r>
              <a:rPr lang="en-US" sz="2800" err="1">
                <a:latin typeface="Arial" pitchFamily="34" charset="0"/>
                <a:cs typeface="Arial" pitchFamily="34" charset="0"/>
              </a:rPr>
              <a:t>dasar</a:t>
            </a:r>
            <a:r>
              <a:rPr lang="en-US" sz="2800">
                <a:latin typeface="Arial" pitchFamily="34" charset="0"/>
                <a:cs typeface="Arial" pitchFamily="34" charset="0"/>
              </a:rPr>
              <a:t> </a:t>
            </a:r>
            <a:r>
              <a:rPr lang="en-US" sz="2800" err="1">
                <a:latin typeface="Arial" pitchFamily="34" charset="0"/>
                <a:cs typeface="Arial" pitchFamily="34" charset="0"/>
              </a:rPr>
              <a:t>umum</a:t>
            </a:r>
            <a:r>
              <a:rPr lang="en-US" sz="2800">
                <a:latin typeface="Arial" pitchFamily="34" charset="0"/>
                <a:cs typeface="Arial" pitchFamily="34" charset="0"/>
              </a:rPr>
              <a:t> </a:t>
            </a:r>
            <a:r>
              <a:rPr lang="en-US" sz="2800" err="1">
                <a:latin typeface="Arial" pitchFamily="34" charset="0"/>
                <a:cs typeface="Arial" pitchFamily="34" charset="0"/>
              </a:rPr>
              <a:t>berkaitan</a:t>
            </a:r>
            <a:r>
              <a:rPr lang="en-US" sz="2800">
                <a:latin typeface="Arial" pitchFamily="34" charset="0"/>
                <a:cs typeface="Arial" pitchFamily="34" charset="0"/>
              </a:rPr>
              <a:t> </a:t>
            </a:r>
            <a:r>
              <a:rPr lang="en-US" sz="2800" err="1">
                <a:latin typeface="Arial" pitchFamily="34" charset="0"/>
                <a:cs typeface="Arial" pitchFamily="34" charset="0"/>
              </a:rPr>
              <a:t>perjawatan</a:t>
            </a:r>
            <a:r>
              <a:rPr lang="en-US" sz="2800">
                <a:latin typeface="Arial" pitchFamily="34" charset="0"/>
                <a:cs typeface="Arial" pitchFamily="34" charset="0"/>
              </a:rPr>
              <a:t> </a:t>
            </a:r>
            <a:r>
              <a:rPr lang="en-US" sz="2800" err="1">
                <a:latin typeface="Arial" pitchFamily="34" charset="0"/>
                <a:cs typeface="Arial" pitchFamily="34" charset="0"/>
              </a:rPr>
              <a:t>dan</a:t>
            </a:r>
            <a:r>
              <a:rPr lang="en-US" sz="2800">
                <a:latin typeface="Arial" pitchFamily="34" charset="0"/>
                <a:cs typeface="Arial" pitchFamily="34" charset="0"/>
              </a:rPr>
              <a:t> </a:t>
            </a:r>
            <a:r>
              <a:rPr lang="en-US" sz="2800" err="1">
                <a:latin typeface="Arial" pitchFamily="34" charset="0"/>
                <a:cs typeface="Arial" pitchFamily="34" charset="0"/>
              </a:rPr>
              <a:t>perlantikan</a:t>
            </a:r>
            <a:r>
              <a:rPr lang="en-US" sz="2800">
                <a:latin typeface="Arial" pitchFamily="34" charset="0"/>
                <a:cs typeface="Arial" pitchFamily="34" charset="0"/>
              </a:rPr>
              <a:t>, </a:t>
            </a:r>
            <a:r>
              <a:rPr lang="en-US" sz="2800" err="1">
                <a:latin typeface="Arial" pitchFamily="34" charset="0"/>
                <a:cs typeface="Arial" pitchFamily="34" charset="0"/>
              </a:rPr>
              <a:t>kawalan</a:t>
            </a:r>
            <a:r>
              <a:rPr lang="en-US" sz="2800">
                <a:latin typeface="Arial" pitchFamily="34" charset="0"/>
                <a:cs typeface="Arial" pitchFamily="34" charset="0"/>
              </a:rPr>
              <a:t> </a:t>
            </a:r>
            <a:r>
              <a:rPr lang="en-US" sz="2800" err="1">
                <a:latin typeface="Arial" pitchFamily="34" charset="0"/>
                <a:cs typeface="Arial" pitchFamily="34" charset="0"/>
              </a:rPr>
              <a:t>dan</a:t>
            </a:r>
            <a:r>
              <a:rPr lang="en-US" sz="2800">
                <a:latin typeface="Arial" pitchFamily="34" charset="0"/>
                <a:cs typeface="Arial" pitchFamily="34" charset="0"/>
              </a:rPr>
              <a:t> </a:t>
            </a:r>
            <a:r>
              <a:rPr lang="en-US" sz="2800" err="1">
                <a:latin typeface="Arial" pitchFamily="34" charset="0"/>
                <a:cs typeface="Arial" pitchFamily="34" charset="0"/>
              </a:rPr>
              <a:t>pengurusan</a:t>
            </a:r>
            <a:r>
              <a:rPr lang="en-US" sz="2800">
                <a:latin typeface="Arial" pitchFamily="34" charset="0"/>
                <a:cs typeface="Arial" pitchFamily="34" charset="0"/>
              </a:rPr>
              <a:t> </a:t>
            </a:r>
            <a:r>
              <a:rPr lang="en-US" sz="2800" err="1">
                <a:latin typeface="Arial" pitchFamily="34" charset="0"/>
                <a:cs typeface="Arial" pitchFamily="34" charset="0"/>
              </a:rPr>
              <a:t>kewangan</a:t>
            </a:r>
            <a:r>
              <a:rPr lang="en-US" sz="2800">
                <a:latin typeface="Arial" pitchFamily="34" charset="0"/>
                <a:cs typeface="Arial" pitchFamily="34" charset="0"/>
              </a:rPr>
              <a:t> </a:t>
            </a:r>
            <a:r>
              <a:rPr lang="en-US" sz="2800" err="1">
                <a:latin typeface="Arial" pitchFamily="34" charset="0"/>
                <a:cs typeface="Arial" pitchFamily="34" charset="0"/>
              </a:rPr>
              <a:t>dan</a:t>
            </a:r>
            <a:r>
              <a:rPr lang="en-US" sz="2800">
                <a:latin typeface="Arial" pitchFamily="34" charset="0"/>
                <a:cs typeface="Arial" pitchFamily="34" charset="0"/>
              </a:rPr>
              <a:t> </a:t>
            </a:r>
            <a:r>
              <a:rPr lang="en-US" sz="2800" err="1">
                <a:latin typeface="Arial" pitchFamily="34" charset="0"/>
                <a:cs typeface="Arial" pitchFamily="34" charset="0"/>
              </a:rPr>
              <a:t>sebagainya</a:t>
            </a:r>
            <a:r>
              <a:rPr lang="en-US" sz="2800">
                <a:latin typeface="Arial" pitchFamily="34" charset="0"/>
                <a:cs typeface="Arial" pitchFamily="34" charset="0"/>
              </a:rPr>
              <a:t>.</a:t>
            </a:r>
          </a:p>
        </p:txBody>
      </p:sp>
      <p:sp>
        <p:nvSpPr>
          <p:cNvPr id="4" name="Slide Number Placeholder 3"/>
          <p:cNvSpPr>
            <a:spLocks noGrp="1"/>
          </p:cNvSpPr>
          <p:nvPr>
            <p:ph type="sldNum" sz="quarter" idx="12"/>
          </p:nvPr>
        </p:nvSpPr>
        <p:spPr/>
        <p:txBody>
          <a:bodyPr/>
          <a:lstStyle/>
          <a:p>
            <a:fld id="{B7EBEF8A-2117-49D4-9215-0E5533AB140D}" type="slidenum">
              <a:rPr lang="en-US" smtClean="0"/>
              <a:pPr/>
              <a:t>8</a:t>
            </a:fld>
            <a:endParaRPr lang="en-US"/>
          </a:p>
        </p:txBody>
      </p:sp>
    </p:spTree>
    <p:extLst>
      <p:ext uri="{BB962C8B-B14F-4D97-AF65-F5344CB8AC3E}">
        <p14:creationId xmlns:p14="http://schemas.microsoft.com/office/powerpoint/2010/main" val="3537447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noFill/>
          <a:ln/>
        </p:spPr>
        <p:txBody>
          <a:bodyPr>
            <a:normAutofit fontScale="90000"/>
          </a:bodyPr>
          <a:lstStyle/>
          <a:p>
            <a:r>
              <a:rPr lang="en-GB" sz="3200" smtClean="0">
                <a:solidFill>
                  <a:srgbClr val="FFC000"/>
                </a:solidFill>
                <a:latin typeface="Arial" pitchFamily="34" charset="0"/>
                <a:cs typeface="Arial" pitchFamily="34" charset="0"/>
              </a:rPr>
              <a:t>TAHAP PEMATUHAN TADBIR URUS </a:t>
            </a:r>
            <a:r>
              <a:rPr lang="en-US" sz="3200">
                <a:solidFill>
                  <a:srgbClr val="FFC000"/>
                </a:solidFill>
                <a:latin typeface="Arial" pitchFamily="34" charset="0"/>
                <a:cs typeface="Arial" pitchFamily="34" charset="0"/>
              </a:rPr>
              <a:t>PENGURUSAN </a:t>
            </a:r>
            <a:r>
              <a:rPr lang="en-GB" sz="3200" smtClean="0">
                <a:solidFill>
                  <a:srgbClr val="FFC000"/>
                </a:solidFill>
                <a:latin typeface="Arial" pitchFamily="34" charset="0"/>
                <a:cs typeface="Arial" pitchFamily="34" charset="0"/>
              </a:rPr>
              <a:t>KEWANGAN UNIVERSITI</a:t>
            </a:r>
            <a:endParaRPr lang="en-US" sz="3200">
              <a:solidFill>
                <a:srgbClr val="FFC000"/>
              </a:solidFill>
              <a:latin typeface="Arial" pitchFamily="34" charset="0"/>
              <a:cs typeface="Arial" pitchFamily="34" charset="0"/>
            </a:endParaRPr>
          </a:p>
        </p:txBody>
      </p:sp>
      <p:sp>
        <p:nvSpPr>
          <p:cNvPr id="7" name="Rectangle 2"/>
          <p:cNvSpPr>
            <a:spLocks noGrp="1" noChangeArrowheads="1"/>
          </p:cNvSpPr>
          <p:nvPr>
            <p:ph idx="1"/>
          </p:nvPr>
        </p:nvSpPr>
        <p:spPr/>
        <p:txBody>
          <a:bodyPr>
            <a:noAutofit/>
          </a:bodyPr>
          <a:lstStyle/>
          <a:p>
            <a:pPr>
              <a:lnSpc>
                <a:spcPct val="150000"/>
              </a:lnSpc>
            </a:pPr>
            <a:r>
              <a:rPr lang="en-US" sz="2000" b="0">
                <a:latin typeface="Arial" charset="0"/>
              </a:rPr>
              <a:t>Beberapa undang-undang dan peraturan telah diwujudkan oleh kerajaan bagi memastikan pengurusan kewangan Badan Berkanun dikendalikan dengan teratur dan wujudnya akauntabiliti dalam pengurusannya, seperti berikut :</a:t>
            </a:r>
          </a:p>
          <a:p>
            <a:pPr lvl="1">
              <a:lnSpc>
                <a:spcPct val="150000"/>
              </a:lnSpc>
            </a:pPr>
            <a:r>
              <a:rPr lang="en-US" sz="1800" b="0">
                <a:latin typeface="Arial" charset="0"/>
              </a:rPr>
              <a:t>Perlembagaan Persekutuan</a:t>
            </a:r>
          </a:p>
          <a:p>
            <a:pPr lvl="1">
              <a:lnSpc>
                <a:spcPct val="150000"/>
              </a:lnSpc>
            </a:pPr>
            <a:r>
              <a:rPr lang="en-US" sz="1800" b="0">
                <a:latin typeface="Arial" charset="0"/>
              </a:rPr>
              <a:t>Akta Prosedur Kewangan 1957</a:t>
            </a:r>
          </a:p>
          <a:p>
            <a:pPr lvl="1">
              <a:lnSpc>
                <a:spcPct val="150000"/>
              </a:lnSpc>
            </a:pPr>
            <a:r>
              <a:rPr lang="en-US" sz="1800">
                <a:latin typeface="Arial" charset="0"/>
              </a:rPr>
              <a:t>Akta Badan Berkanun</a:t>
            </a:r>
          </a:p>
          <a:p>
            <a:pPr lvl="1">
              <a:lnSpc>
                <a:spcPct val="150000"/>
              </a:lnSpc>
            </a:pPr>
            <a:r>
              <a:rPr lang="en-US" sz="1800" b="0" smtClean="0">
                <a:latin typeface="Arial" charset="0"/>
              </a:rPr>
              <a:t>Akta </a:t>
            </a:r>
            <a:r>
              <a:rPr lang="en-US" sz="1800" b="0">
                <a:latin typeface="Arial" charset="0"/>
              </a:rPr>
              <a:t>Universiti dan Kolej Universiti </a:t>
            </a:r>
            <a:r>
              <a:rPr lang="en-US" sz="1800" b="0" smtClean="0">
                <a:latin typeface="Arial" charset="0"/>
              </a:rPr>
              <a:t>1971</a:t>
            </a:r>
          </a:p>
          <a:p>
            <a:pPr lvl="1">
              <a:lnSpc>
                <a:spcPct val="150000"/>
              </a:lnSpc>
            </a:pPr>
            <a:r>
              <a:rPr lang="en-US" sz="1800" smtClean="0">
                <a:latin typeface="Arial" charset="0"/>
              </a:rPr>
              <a:t>Perlembagaan UTeM</a:t>
            </a:r>
            <a:endParaRPr lang="en-US" sz="1800" b="0">
              <a:latin typeface="Arial" charset="0"/>
            </a:endParaRPr>
          </a:p>
          <a:p>
            <a:pPr lvl="1">
              <a:lnSpc>
                <a:spcPct val="150000"/>
              </a:lnSpc>
            </a:pPr>
            <a:r>
              <a:rPr lang="en-US" sz="1800" b="0" smtClean="0">
                <a:latin typeface="Arial" charset="0"/>
              </a:rPr>
              <a:t>Arahan</a:t>
            </a:r>
            <a:r>
              <a:rPr lang="en-US" sz="1800" b="0">
                <a:latin typeface="Arial" charset="0"/>
              </a:rPr>
              <a:t>, Pekeliling dan Surat Pekeliling Perbendaharaan</a:t>
            </a:r>
          </a:p>
          <a:p>
            <a:pPr lvl="1">
              <a:lnSpc>
                <a:spcPct val="150000"/>
              </a:lnSpc>
            </a:pPr>
            <a:r>
              <a:rPr lang="en-US" sz="1800" b="0">
                <a:latin typeface="Arial" charset="0"/>
              </a:rPr>
              <a:t>Peraturan Kewangan dan Perakaunan Universiti</a:t>
            </a:r>
          </a:p>
        </p:txBody>
      </p:sp>
      <p:sp>
        <p:nvSpPr>
          <p:cNvPr id="4" name="Slide Number Placeholder 5"/>
          <p:cNvSpPr>
            <a:spLocks noGrp="1"/>
          </p:cNvSpPr>
          <p:nvPr>
            <p:ph type="sldNum" sz="quarter" idx="12"/>
          </p:nvPr>
        </p:nvSpPr>
        <p:spPr/>
        <p:txBody>
          <a:bodyPr/>
          <a:lstStyle/>
          <a:p>
            <a:fld id="{1DC86F3E-7F7D-4CC7-A8B4-7B7F183BC862}" type="slidenum">
              <a:rPr lang="en-US"/>
              <a:pPr/>
              <a:t>9</a:t>
            </a:fld>
            <a:endParaRPr lang="en-US"/>
          </a:p>
        </p:txBody>
      </p:sp>
    </p:spTree>
  </p:cSld>
  <p:clrMapOvr>
    <a:masterClrMapping/>
  </p:clrMapOvr>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stic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3904</TotalTime>
  <Words>2294</Words>
  <Application>Microsoft Office PowerPoint</Application>
  <PresentationFormat>On-screen Show (4:3)</PresentationFormat>
  <Paragraphs>275</Paragraphs>
  <Slides>38</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38</vt:i4>
      </vt:variant>
    </vt:vector>
  </HeadingPairs>
  <TitlesOfParts>
    <vt:vector size="46" baseType="lpstr">
      <vt:lpstr>Arial</vt:lpstr>
      <vt:lpstr>Calibri</vt:lpstr>
      <vt:lpstr>Gill Sans MT</vt:lpstr>
      <vt:lpstr>Times New Roman</vt:lpstr>
      <vt:lpstr>Verdana</vt:lpstr>
      <vt:lpstr>Wingdings 2</vt:lpstr>
      <vt:lpstr>Custom Design</vt:lpstr>
      <vt:lpstr>Solstice</vt:lpstr>
      <vt:lpstr>PROGRAM UTeM TERBILANG TADBIR URUS PENGURUSAN KEWANGAN UNIVERSITI</vt:lpstr>
      <vt:lpstr>TADBIR URUS DALAM SEKTOR AWAM</vt:lpstr>
      <vt:lpstr>DEFINISI TADBIR URUS</vt:lpstr>
      <vt:lpstr>OBJEKTIF TADBIR URUS</vt:lpstr>
      <vt:lpstr>TUMPUAN TADBIR URUS YANG TERBAIK</vt:lpstr>
      <vt:lpstr>PRINSIP TADBIR URUS YANG TERBAIK</vt:lpstr>
      <vt:lpstr>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PEMATUHAN TADBIR URUS PENGURUSAN KEWANGAN UNIVERSITI</vt:lpstr>
      <vt:lpstr>TAHAP KAWALAN TADBIR URUS PENGURUSAN KEWANGAN UNIVERSITI</vt:lpstr>
      <vt:lpstr>TAHAP KAWALAN TADBIR URUS PENGURUSAN KEWANGAN UNIVERSITI</vt:lpstr>
      <vt:lpstr>TAHAP KAWALAN TADBIR URUS PENGURUSAN KEWANGAN UNIVERSITI</vt:lpstr>
      <vt:lpstr>TAHAP KAWALAN TADBIR URUS PENGURUSAN KEWANGAN UNIVERSITI</vt:lpstr>
      <vt:lpstr>TAHAP KAWALAN TADBIR URUS PENGURUSAN KEWANGAN UNIVERSITI</vt:lpstr>
      <vt:lpstr>TAHAP KAWALAN TADBIR URUS PENGURUSAN KEWANGAN UNIVERSITI</vt:lpstr>
      <vt:lpstr>TAHAP KAWALAN TADBIR URUS PENGURUSAN KEWANGAN UNIVERSITI</vt:lpstr>
      <vt:lpstr>TAHAP KAWALAN TADBIR URUS PENGURUSAN KEWANGAN UNIVERSITI</vt:lpstr>
      <vt:lpstr>TAHAP KAWALAN TADBIR URUS PENGURUSAN KEWANGAN UNIVERSITI</vt:lpstr>
      <vt:lpstr>TUGAS &amp; TANGGUNGJAWAB BENDAHARI</vt:lpstr>
      <vt:lpstr>TUGAS &amp; TANGGUNGJAWAB BENDAHARI </vt:lpstr>
      <vt:lpstr>TUGAS &amp; TANGGUNGJAWAB BENDAHARI </vt:lpstr>
      <vt:lpstr>STRUKTUR ORGANISASI PEJABAT BENDAHARI (2019)</vt:lpstr>
      <vt:lpstr>KEMUDAHAN YANG DISEDIAKAN  DI PEJABAT BENDAHARI </vt:lpstr>
      <vt:lpstr>MEDIA SOSIAL PEJABAT BENDAHARI </vt:lpstr>
      <vt:lpstr>Terima kasih…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TADBIR URUS KEWANGAN UNIVERSITI</dc:title>
  <dc:creator>Khairul Taib</dc:creator>
  <cp:lastModifiedBy>GUEST 1</cp:lastModifiedBy>
  <cp:revision>278</cp:revision>
  <cp:lastPrinted>2011-07-01T09:14:51Z</cp:lastPrinted>
  <dcterms:created xsi:type="dcterms:W3CDTF">2009-03-31T01:11:00Z</dcterms:created>
  <dcterms:modified xsi:type="dcterms:W3CDTF">2019-02-11T14:58:24Z</dcterms:modified>
</cp:coreProperties>
</file>